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69" r:id="rId2"/>
    <p:sldId id="283" r:id="rId3"/>
    <p:sldId id="295" r:id="rId4"/>
    <p:sldId id="287" r:id="rId5"/>
    <p:sldId id="275" r:id="rId6"/>
    <p:sldId id="282" r:id="rId7"/>
    <p:sldId id="276" r:id="rId8"/>
    <p:sldId id="277" r:id="rId9"/>
    <p:sldId id="272" r:id="rId10"/>
    <p:sldId id="286" r:id="rId11"/>
    <p:sldId id="288" r:id="rId12"/>
    <p:sldId id="289" r:id="rId13"/>
    <p:sldId id="290" r:id="rId14"/>
    <p:sldId id="293" r:id="rId15"/>
    <p:sldId id="294" r:id="rId16"/>
  </p:sldIdLst>
  <p:sldSz cx="12192000" cy="6858000"/>
  <p:notesSz cx="6858000" cy="9144000"/>
  <p:embeddedFontLst>
    <p:embeddedFont>
      <p:font typeface="나눔고딕코딩" panose="020B0600000101010101" charset="-127"/>
      <p:regular r:id="rId18"/>
    </p:embeddedFont>
    <p:embeddedFont>
      <p:font typeface="Book Antiqua" panose="02040602050305030304" pitchFamily="18" charset="0"/>
      <p:regular r:id="rId19"/>
      <p:bold r:id="rId20"/>
      <p:italic r:id="rId21"/>
      <p:boldItalic r:id="rId22"/>
    </p:embeddedFont>
    <p:embeddedFont>
      <p:font typeface="Bookman Old Style" panose="020506040505050202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KoreanJMDBR" panose="020B0600000101010101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도현" panose="020B0600000101010101" pitchFamily="50" charset="-127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7B3343"/>
    <a:srgbClr val="A25061"/>
    <a:srgbClr val="8F3B4D"/>
    <a:srgbClr val="4472C4"/>
    <a:srgbClr val="B96A7A"/>
    <a:srgbClr val="712F3D"/>
    <a:srgbClr val="4A2B30"/>
    <a:srgbClr val="7C3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8" autoAdjust="0"/>
    <p:restoredTop sz="78464"/>
  </p:normalViewPr>
  <p:slideViewPr>
    <p:cSldViewPr snapToGrid="0">
      <p:cViewPr varScale="1">
        <p:scale>
          <a:sx n="70" d="100"/>
          <a:sy n="70" d="100"/>
        </p:scale>
        <p:origin x="8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Motorcycle accident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시트1!$A$1</c:f>
              <c:strCache>
                <c:ptCount val="1"/>
                <c:pt idx="0">
                  <c:v> 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시트1!$A$2:$A$5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C1-0F45-B4C5-3F9A82DEFCE8}"/>
            </c:ext>
          </c:extLst>
        </c:ser>
        <c:ser>
          <c:idx val="1"/>
          <c:order val="1"/>
          <c:tx>
            <c:strRef>
              <c:f>시트1!$B$1</c:f>
              <c:strCache>
                <c:ptCount val="1"/>
                <c:pt idx="0">
                  <c:v>발생건수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시트1!$B$2:$B$5</c:f>
              <c:numCache>
                <c:formatCode>General</c:formatCode>
                <c:ptCount val="4"/>
                <c:pt idx="0">
                  <c:v>11758</c:v>
                </c:pt>
                <c:pt idx="1">
                  <c:v>12654</c:v>
                </c:pt>
                <c:pt idx="2">
                  <c:v>13076</c:v>
                </c:pt>
                <c:pt idx="3">
                  <c:v>13730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C1-0F45-B4C5-3F9A82DEFCE8}"/>
            </c:ext>
          </c:extLst>
        </c:ser>
        <c:ser>
          <c:idx val="2"/>
          <c:order val="2"/>
          <c:tx>
            <c:strRef>
              <c:f>시트1!$C$1</c:f>
              <c:strCache>
                <c:ptCount val="1"/>
                <c:pt idx="0">
                  <c:v>부상자수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시트1!$C$2:$C$5</c:f>
              <c:numCache>
                <c:formatCode>General</c:formatCode>
                <c:ptCount val="4"/>
                <c:pt idx="0">
                  <c:v>13899</c:v>
                </c:pt>
                <c:pt idx="1">
                  <c:v>15172</c:v>
                </c:pt>
                <c:pt idx="2">
                  <c:v>15773</c:v>
                </c:pt>
                <c:pt idx="3">
                  <c:v>16720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AC1-0F45-B4C5-3F9A82DEFCE8}"/>
            </c:ext>
          </c:extLst>
        </c:ser>
        <c:ser>
          <c:idx val="3"/>
          <c:order val="3"/>
          <c:tx>
            <c:strRef>
              <c:f>시트1!$D$1</c:f>
              <c:strCache>
                <c:ptCount val="1"/>
                <c:pt idx="0">
                  <c:v>열1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시트1!$D$2:$D$5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AC1-0F45-B4C5-3F9A82DEFC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50750255"/>
        <c:axId val="2026834703"/>
      </c:lineChart>
      <c:catAx>
        <c:axId val="20507502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6834703"/>
        <c:crosses val="autoZero"/>
        <c:auto val="1"/>
        <c:lblAlgn val="ctr"/>
        <c:lblOffset val="100"/>
        <c:noMultiLvlLbl val="0"/>
      </c:catAx>
      <c:valAx>
        <c:axId val="2026834703"/>
        <c:scaling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0750255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2093-CC76-4FB9-917D-EB5D1FADF416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19C70-7374-4FFA-825A-62FF0E628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19C70-7374-4FFA-825A-62FF0E628A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5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19C70-7374-4FFA-825A-62FF0E628A1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15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19C70-7374-4FFA-825A-62FF0E628A1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04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8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08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9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3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3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3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0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8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0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23D4D-092F-4438-854E-A1C58A78B0F9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2566F-DB64-4688-9D8D-4C23EC964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3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microsoft.com/office/2007/relationships/hdphoto" Target="../media/hdphoto8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28716" y="2464627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SafeNavi</a:t>
            </a:r>
            <a:endParaRPr lang="ko-KR" altLang="en-US" sz="5400" dirty="0"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79700" y="3361288"/>
            <a:ext cx="6832600" cy="114300"/>
          </a:xfrm>
          <a:prstGeom prst="rect">
            <a:avLst/>
          </a:prstGeom>
          <a:gradFill flip="none" rotWithShape="1">
            <a:gsLst>
              <a:gs pos="65000">
                <a:srgbClr val="8F3B4D"/>
              </a:gs>
              <a:gs pos="29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H="1">
            <a:off x="0" y="2319"/>
            <a:ext cx="10655300" cy="45719"/>
          </a:xfrm>
          <a:prstGeom prst="rect">
            <a:avLst/>
          </a:prstGeom>
          <a:gradFill flip="none" rotWithShape="1">
            <a:gsLst>
              <a:gs pos="65000">
                <a:srgbClr val="8F3B4D"/>
              </a:gs>
              <a:gs pos="29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0" y="91219"/>
            <a:ext cx="10655300" cy="45719"/>
          </a:xfrm>
          <a:prstGeom prst="rect">
            <a:avLst/>
          </a:prstGeom>
          <a:gradFill flip="none" rotWithShape="1">
            <a:gsLst>
              <a:gs pos="65000">
                <a:srgbClr val="8F3B4D"/>
              </a:gs>
              <a:gs pos="29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6700" y="6738622"/>
            <a:ext cx="10655300" cy="45719"/>
          </a:xfrm>
          <a:prstGeom prst="rect">
            <a:avLst/>
          </a:prstGeom>
          <a:gradFill flip="none" rotWithShape="1">
            <a:gsLst>
              <a:gs pos="65000">
                <a:srgbClr val="8F3B4D"/>
              </a:gs>
              <a:gs pos="29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36700" y="6814822"/>
            <a:ext cx="10655300" cy="45719"/>
          </a:xfrm>
          <a:prstGeom prst="rect">
            <a:avLst/>
          </a:prstGeom>
          <a:gradFill flip="none" rotWithShape="1">
            <a:gsLst>
              <a:gs pos="65000">
                <a:srgbClr val="8F3B4D"/>
              </a:gs>
              <a:gs pos="29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10800000">
            <a:off x="10280650" y="0"/>
            <a:ext cx="1911350" cy="3962400"/>
          </a:xfrm>
          <a:prstGeom prst="rtTriangle">
            <a:avLst/>
          </a:prstGeom>
          <a:solidFill>
            <a:srgbClr val="5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2895600"/>
            <a:ext cx="1911350" cy="3962400"/>
          </a:xfrm>
          <a:prstGeom prst="rtTriangle">
            <a:avLst/>
          </a:prstGeom>
          <a:solidFill>
            <a:srgbClr val="5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A8F45-C1B0-0845-880F-EF0B420787BD}"/>
              </a:ext>
            </a:extLst>
          </p:cNvPr>
          <p:cNvSpPr txBox="1"/>
          <p:nvPr/>
        </p:nvSpPr>
        <p:spPr>
          <a:xfrm>
            <a:off x="4881565" y="358012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Navigation on glasses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D2DCB-263A-814D-B77B-F2AD54E3493E}"/>
              </a:ext>
            </a:extLst>
          </p:cNvPr>
          <p:cNvSpPr txBox="1"/>
          <p:nvPr/>
        </p:nvSpPr>
        <p:spPr>
          <a:xfrm>
            <a:off x="2090737" y="4468676"/>
            <a:ext cx="801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Navigation screen is Displayed on your Glasses</a:t>
            </a:r>
            <a:endParaRPr lang="ko-KR" altLang="en-US" sz="28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052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101897"/>
            <a:ext cx="316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Arduino Glasses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" y="501798"/>
            <a:ext cx="1426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Container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8A7C13-79E4-DC45-A5A9-3DCC7E72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9" b="94218" l="9816" r="89724">
                        <a14:foregroundMark x1="37730" y1="63690" x2="37730" y2="63690"/>
                        <a14:foregroundMark x1="31135" y1="54252" x2="31135" y2="54252"/>
                        <a14:foregroundMark x1="31288" y1="53912" x2="31288" y2="56463"/>
                        <a14:foregroundMark x1="31442" y1="54507" x2="32515" y2="77721"/>
                        <a14:foregroundMark x1="53221" y1="92772" x2="62117" y2="91922"/>
                        <a14:foregroundMark x1="73160" y1="94218" x2="82822" y2="92942"/>
                        <a14:foregroundMark x1="45245" y1="12500" x2="45552" y2="40816"/>
                        <a14:foregroundMark x1="30828" y1="55187" x2="30675" y2="57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444" y="854223"/>
            <a:ext cx="3061111" cy="5521269"/>
          </a:xfrm>
          <a:prstGeom prst="rect">
            <a:avLst/>
          </a:prstGeom>
        </p:spPr>
      </p:pic>
      <p:cxnSp>
        <p:nvCxnSpPr>
          <p:cNvPr id="34" name="직선 연결선 27">
            <a:extLst>
              <a:ext uri="{FF2B5EF4-FFF2-40B4-BE49-F238E27FC236}">
                <a16:creationId xmlns:a16="http://schemas.microsoft.com/office/drawing/2014/main" id="{3175D0B9-8F7C-E447-97C2-134102EE21D6}"/>
              </a:ext>
            </a:extLst>
          </p:cNvPr>
          <p:cNvCxnSpPr>
            <a:cxnSpLocks/>
          </p:cNvCxnSpPr>
          <p:nvPr/>
        </p:nvCxnSpPr>
        <p:spPr>
          <a:xfrm flipH="1" flipV="1">
            <a:off x="4250066" y="1295402"/>
            <a:ext cx="1019881" cy="923364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2002BD-5F89-744C-8F2B-86D4577EEC76}"/>
              </a:ext>
            </a:extLst>
          </p:cNvPr>
          <p:cNvSpPr/>
          <p:nvPr/>
        </p:nvSpPr>
        <p:spPr>
          <a:xfrm>
            <a:off x="106006" y="1130101"/>
            <a:ext cx="3992223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Container</a:t>
            </a:r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Container is designed by 123D Design and printed by 3D printer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sp>
        <p:nvSpPr>
          <p:cNvPr id="38" name="순서도: 연결자 14">
            <a:extLst>
              <a:ext uri="{FF2B5EF4-FFF2-40B4-BE49-F238E27FC236}">
                <a16:creationId xmlns:a16="http://schemas.microsoft.com/office/drawing/2014/main" id="{9F941E7C-9EE6-0E4C-A6E8-0C7A64C579F7}"/>
              </a:ext>
            </a:extLst>
          </p:cNvPr>
          <p:cNvSpPr/>
          <p:nvPr/>
        </p:nvSpPr>
        <p:spPr>
          <a:xfrm>
            <a:off x="2019409" y="1253982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14">
            <a:extLst>
              <a:ext uri="{FF2B5EF4-FFF2-40B4-BE49-F238E27FC236}">
                <a16:creationId xmlns:a16="http://schemas.microsoft.com/office/drawing/2014/main" id="{1CD51183-B097-ED4A-891C-D424A6CFD331}"/>
              </a:ext>
            </a:extLst>
          </p:cNvPr>
          <p:cNvSpPr/>
          <p:nvPr/>
        </p:nvSpPr>
        <p:spPr>
          <a:xfrm>
            <a:off x="5197138" y="2156401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A1F8DA-C3C3-0A40-83AD-7E73A9E548CD}"/>
              </a:ext>
            </a:extLst>
          </p:cNvPr>
          <p:cNvSpPr/>
          <p:nvPr/>
        </p:nvSpPr>
        <p:spPr>
          <a:xfrm>
            <a:off x="445306" y="3738779"/>
            <a:ext cx="3992223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②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Middle Part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The Images displayed in OLED reflect through here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Mirror is placed at the corner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cxnSp>
        <p:nvCxnSpPr>
          <p:cNvPr id="47" name="직선 연결선 27">
            <a:extLst>
              <a:ext uri="{FF2B5EF4-FFF2-40B4-BE49-F238E27FC236}">
                <a16:creationId xmlns:a16="http://schemas.microsoft.com/office/drawing/2014/main" id="{6E1D8F9D-B060-0A43-B344-7385F2CD7C23}"/>
              </a:ext>
            </a:extLst>
          </p:cNvPr>
          <p:cNvCxnSpPr>
            <a:cxnSpLocks/>
          </p:cNvCxnSpPr>
          <p:nvPr/>
        </p:nvCxnSpPr>
        <p:spPr>
          <a:xfrm flipH="1">
            <a:off x="2085492" y="1295402"/>
            <a:ext cx="2164574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686D908-5161-4E41-ADE1-3A09D213190F}"/>
              </a:ext>
            </a:extLst>
          </p:cNvPr>
          <p:cNvSpPr/>
          <p:nvPr/>
        </p:nvSpPr>
        <p:spPr>
          <a:xfrm>
            <a:off x="7467599" y="2755047"/>
            <a:ext cx="4724401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③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Hinge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The Reflector is placed at hinge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The images</a:t>
            </a:r>
            <a:r>
              <a:rPr lang="ko-KR" altLang="en-US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</a:t>
            </a: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pass through the reflector and focused on user’s eye 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F19DBA7-3BCA-4842-A04C-0BE9B20085F4}"/>
              </a:ext>
            </a:extLst>
          </p:cNvPr>
          <p:cNvSpPr/>
          <p:nvPr/>
        </p:nvSpPr>
        <p:spPr>
          <a:xfrm>
            <a:off x="7572347" y="821737"/>
            <a:ext cx="4724401" cy="982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 startAt="4"/>
            </a:pP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Components Container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Put </a:t>
            </a:r>
            <a:r>
              <a:rPr lang="en-US" altLang="ko-KR" sz="1400" b="1" dirty="0" err="1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arduino</a:t>
            </a: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components in here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contains </a:t>
            </a:r>
            <a:r>
              <a:rPr lang="en-US" altLang="ko-KR" sz="1400" b="1" dirty="0" err="1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nano</a:t>
            </a: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, OLED,  BLE module, battery</a:t>
            </a:r>
          </a:p>
        </p:txBody>
      </p:sp>
      <p:cxnSp>
        <p:nvCxnSpPr>
          <p:cNvPr id="49" name="직선 연결선 27">
            <a:extLst>
              <a:ext uri="{FF2B5EF4-FFF2-40B4-BE49-F238E27FC236}">
                <a16:creationId xmlns:a16="http://schemas.microsoft.com/office/drawing/2014/main" id="{F7E22B6B-CB37-B54C-92AF-1F3F2615269B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5858246" y="1002686"/>
            <a:ext cx="1192794" cy="2150733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14">
            <a:extLst>
              <a:ext uri="{FF2B5EF4-FFF2-40B4-BE49-F238E27FC236}">
                <a16:creationId xmlns:a16="http://schemas.microsoft.com/office/drawing/2014/main" id="{E38F0960-74D2-2E4B-89B1-88621B163EDD}"/>
              </a:ext>
            </a:extLst>
          </p:cNvPr>
          <p:cNvSpPr/>
          <p:nvPr/>
        </p:nvSpPr>
        <p:spPr>
          <a:xfrm>
            <a:off x="5842217" y="3059998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순서도: 연결자 14">
            <a:extLst>
              <a:ext uri="{FF2B5EF4-FFF2-40B4-BE49-F238E27FC236}">
                <a16:creationId xmlns:a16="http://schemas.microsoft.com/office/drawing/2014/main" id="{37F165D9-8F55-A849-95EA-1FB12E8E7438}"/>
              </a:ext>
            </a:extLst>
          </p:cNvPr>
          <p:cNvSpPr/>
          <p:nvPr/>
        </p:nvSpPr>
        <p:spPr>
          <a:xfrm>
            <a:off x="7446939" y="947962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27">
            <a:extLst>
              <a:ext uri="{FF2B5EF4-FFF2-40B4-BE49-F238E27FC236}">
                <a16:creationId xmlns:a16="http://schemas.microsoft.com/office/drawing/2014/main" id="{616F3B15-BA78-FC44-82D1-4A2E4BCD4FBB}"/>
              </a:ext>
            </a:extLst>
          </p:cNvPr>
          <p:cNvCxnSpPr>
            <a:cxnSpLocks/>
          </p:cNvCxnSpPr>
          <p:nvPr/>
        </p:nvCxnSpPr>
        <p:spPr>
          <a:xfrm flipH="1">
            <a:off x="2768958" y="3940935"/>
            <a:ext cx="2292439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14">
            <a:extLst>
              <a:ext uri="{FF2B5EF4-FFF2-40B4-BE49-F238E27FC236}">
                <a16:creationId xmlns:a16="http://schemas.microsoft.com/office/drawing/2014/main" id="{58E4F707-7917-5A45-A580-53961838D38C}"/>
              </a:ext>
            </a:extLst>
          </p:cNvPr>
          <p:cNvSpPr/>
          <p:nvPr/>
        </p:nvSpPr>
        <p:spPr>
          <a:xfrm>
            <a:off x="5868756" y="4927686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연결자 14">
            <a:extLst>
              <a:ext uri="{FF2B5EF4-FFF2-40B4-BE49-F238E27FC236}">
                <a16:creationId xmlns:a16="http://schemas.microsoft.com/office/drawing/2014/main" id="{E89CB70D-8806-8443-8D9C-4B398A5E3049}"/>
              </a:ext>
            </a:extLst>
          </p:cNvPr>
          <p:cNvSpPr/>
          <p:nvPr/>
        </p:nvSpPr>
        <p:spPr>
          <a:xfrm>
            <a:off x="2694344" y="3890754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27">
            <a:extLst>
              <a:ext uri="{FF2B5EF4-FFF2-40B4-BE49-F238E27FC236}">
                <a16:creationId xmlns:a16="http://schemas.microsoft.com/office/drawing/2014/main" id="{8090F20C-82F6-BE47-94CA-EB1C699318C4}"/>
              </a:ext>
            </a:extLst>
          </p:cNvPr>
          <p:cNvCxnSpPr>
            <a:cxnSpLocks/>
          </p:cNvCxnSpPr>
          <p:nvPr/>
        </p:nvCxnSpPr>
        <p:spPr>
          <a:xfrm>
            <a:off x="6908707" y="2947979"/>
            <a:ext cx="469230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연결자 14">
            <a:extLst>
              <a:ext uri="{FF2B5EF4-FFF2-40B4-BE49-F238E27FC236}">
                <a16:creationId xmlns:a16="http://schemas.microsoft.com/office/drawing/2014/main" id="{5E5FD30F-AD31-4D47-83A8-743784A279A5}"/>
              </a:ext>
            </a:extLst>
          </p:cNvPr>
          <p:cNvSpPr/>
          <p:nvPr/>
        </p:nvSpPr>
        <p:spPr>
          <a:xfrm>
            <a:off x="6856157" y="5989462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연결자 14">
            <a:extLst>
              <a:ext uri="{FF2B5EF4-FFF2-40B4-BE49-F238E27FC236}">
                <a16:creationId xmlns:a16="http://schemas.microsoft.com/office/drawing/2014/main" id="{7C1EB5AB-75FC-324A-9BE1-AA2B68BE0A79}"/>
              </a:ext>
            </a:extLst>
          </p:cNvPr>
          <p:cNvSpPr/>
          <p:nvPr/>
        </p:nvSpPr>
        <p:spPr>
          <a:xfrm>
            <a:off x="7317858" y="2893254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27">
            <a:extLst>
              <a:ext uri="{FF2B5EF4-FFF2-40B4-BE49-F238E27FC236}">
                <a16:creationId xmlns:a16="http://schemas.microsoft.com/office/drawing/2014/main" id="{2E0243D4-AD97-D247-BF48-146D6191672D}"/>
              </a:ext>
            </a:extLst>
          </p:cNvPr>
          <p:cNvCxnSpPr>
            <a:cxnSpLocks/>
          </p:cNvCxnSpPr>
          <p:nvPr/>
        </p:nvCxnSpPr>
        <p:spPr>
          <a:xfrm flipH="1" flipV="1">
            <a:off x="5061398" y="3940936"/>
            <a:ext cx="867014" cy="1051985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27">
            <a:extLst>
              <a:ext uri="{FF2B5EF4-FFF2-40B4-BE49-F238E27FC236}">
                <a16:creationId xmlns:a16="http://schemas.microsoft.com/office/drawing/2014/main" id="{AA54AC15-BB38-644D-9937-04A05B7CBAB6}"/>
              </a:ext>
            </a:extLst>
          </p:cNvPr>
          <p:cNvCxnSpPr>
            <a:cxnSpLocks/>
          </p:cNvCxnSpPr>
          <p:nvPr/>
        </p:nvCxnSpPr>
        <p:spPr>
          <a:xfrm flipV="1">
            <a:off x="6908707" y="2943414"/>
            <a:ext cx="0" cy="3105236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27">
            <a:extLst>
              <a:ext uri="{FF2B5EF4-FFF2-40B4-BE49-F238E27FC236}">
                <a16:creationId xmlns:a16="http://schemas.microsoft.com/office/drawing/2014/main" id="{804E914A-07CF-1F41-ACC8-E119CEF12CD2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7051040" y="1002687"/>
            <a:ext cx="395899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BF950A-B915-0C4C-A529-59EE03C041A3}"/>
              </a:ext>
            </a:extLst>
          </p:cNvPr>
          <p:cNvSpPr/>
          <p:nvPr/>
        </p:nvSpPr>
        <p:spPr>
          <a:xfrm>
            <a:off x="5560172" y="3377538"/>
            <a:ext cx="615342" cy="109450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E4FD31A-C792-784F-8391-7FA49C07B2BD}"/>
              </a:ext>
            </a:extLst>
          </p:cNvPr>
          <p:cNvSpPr/>
          <p:nvPr/>
        </p:nvSpPr>
        <p:spPr>
          <a:xfrm>
            <a:off x="6050745" y="1488466"/>
            <a:ext cx="150057" cy="1325676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BCAA03-D632-F946-AD35-BC918FF38506}"/>
              </a:ext>
            </a:extLst>
          </p:cNvPr>
          <p:cNvSpPr/>
          <p:nvPr/>
        </p:nvSpPr>
        <p:spPr>
          <a:xfrm>
            <a:off x="5887894" y="1619081"/>
            <a:ext cx="144957" cy="1163110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DAB384-7783-CB46-9577-D2EAF06BE21C}"/>
              </a:ext>
            </a:extLst>
          </p:cNvPr>
          <p:cNvSpPr/>
          <p:nvPr/>
        </p:nvSpPr>
        <p:spPr>
          <a:xfrm>
            <a:off x="5637386" y="1976857"/>
            <a:ext cx="160508" cy="778190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582D28D-3840-344F-B96D-6F14CE76027D}"/>
              </a:ext>
            </a:extLst>
          </p:cNvPr>
          <p:cNvSpPr/>
          <p:nvPr/>
        </p:nvSpPr>
        <p:spPr>
          <a:xfrm>
            <a:off x="5674509" y="1313404"/>
            <a:ext cx="136292" cy="316247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0B81271-4456-9B48-9BB1-34ADA5BAFC25}"/>
              </a:ext>
            </a:extLst>
          </p:cNvPr>
          <p:cNvSpPr txBox="1"/>
          <p:nvPr/>
        </p:nvSpPr>
        <p:spPr>
          <a:xfrm>
            <a:off x="5998029" y="2427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93C937-F991-3B43-8106-6AB4A4F8A71F}"/>
              </a:ext>
            </a:extLst>
          </p:cNvPr>
          <p:cNvSpPr txBox="1"/>
          <p:nvPr/>
        </p:nvSpPr>
        <p:spPr>
          <a:xfrm>
            <a:off x="5823858" y="2460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</a:t>
            </a:r>
            <a:endParaRPr kumimoji="1"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5DAF627-C8DC-C944-AE29-D04CBD9D1603}"/>
              </a:ext>
            </a:extLst>
          </p:cNvPr>
          <p:cNvSpPr txBox="1"/>
          <p:nvPr/>
        </p:nvSpPr>
        <p:spPr>
          <a:xfrm>
            <a:off x="5584375" y="24601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</a:t>
            </a:r>
            <a:endParaRPr kumimoji="1"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B7E794-3796-0146-8434-E6AF80487B9B}"/>
              </a:ext>
            </a:extLst>
          </p:cNvPr>
          <p:cNvSpPr txBox="1"/>
          <p:nvPr/>
        </p:nvSpPr>
        <p:spPr>
          <a:xfrm>
            <a:off x="5508172" y="3243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9F2935-7975-E149-9A79-1D20FC08CB17}"/>
              </a:ext>
            </a:extLst>
          </p:cNvPr>
          <p:cNvSpPr txBox="1"/>
          <p:nvPr/>
        </p:nvSpPr>
        <p:spPr>
          <a:xfrm>
            <a:off x="5595256" y="1295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2947E13-0299-A149-A044-6E9EF398BE56}"/>
              </a:ext>
            </a:extLst>
          </p:cNvPr>
          <p:cNvSpPr txBox="1"/>
          <p:nvPr/>
        </p:nvSpPr>
        <p:spPr>
          <a:xfrm>
            <a:off x="7556389" y="4269646"/>
            <a:ext cx="303159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⑤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Components</a:t>
            </a:r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Arduino Nano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Bluetooth module HC-05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LiPo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OLED display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Switch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Mirror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Reflector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BF950A-B915-0C4C-A529-59EE03C041A3}"/>
              </a:ext>
            </a:extLst>
          </p:cNvPr>
          <p:cNvSpPr/>
          <p:nvPr/>
        </p:nvSpPr>
        <p:spPr>
          <a:xfrm rot="2684909">
            <a:off x="5489191" y="5385647"/>
            <a:ext cx="819020" cy="109450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B7E794-3796-0146-8434-E6AF80487B9B}"/>
              </a:ext>
            </a:extLst>
          </p:cNvPr>
          <p:cNvSpPr txBox="1"/>
          <p:nvPr/>
        </p:nvSpPr>
        <p:spPr>
          <a:xfrm>
            <a:off x="5717908" y="51852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BF950A-B915-0C4C-A529-59EE03C041A3}"/>
              </a:ext>
            </a:extLst>
          </p:cNvPr>
          <p:cNvSpPr/>
          <p:nvPr/>
        </p:nvSpPr>
        <p:spPr>
          <a:xfrm rot="7906793">
            <a:off x="6841364" y="5582198"/>
            <a:ext cx="1090115" cy="56942"/>
          </a:xfrm>
          <a:prstGeom prst="rect">
            <a:avLst/>
          </a:prstGeom>
          <a:solidFill>
            <a:srgbClr val="E7001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B7E794-3796-0146-8434-E6AF80487B9B}"/>
              </a:ext>
            </a:extLst>
          </p:cNvPr>
          <p:cNvSpPr txBox="1"/>
          <p:nvPr/>
        </p:nvSpPr>
        <p:spPr>
          <a:xfrm>
            <a:off x="7214188" y="5398200"/>
            <a:ext cx="2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08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4778" y="96659"/>
            <a:ext cx="3145806" cy="830788"/>
            <a:chOff x="205285" y="96647"/>
            <a:chExt cx="3145806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3021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Marketing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10086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SWOT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0D0623A-BE80-4E41-9059-F1041539A948}"/>
              </a:ext>
            </a:extLst>
          </p:cNvPr>
          <p:cNvGrpSpPr/>
          <p:nvPr/>
        </p:nvGrpSpPr>
        <p:grpSpPr>
          <a:xfrm>
            <a:off x="730746" y="1119790"/>
            <a:ext cx="10573800" cy="5102664"/>
            <a:chOff x="2676226" y="1059582"/>
            <a:chExt cx="3984006" cy="3096344"/>
          </a:xfrm>
        </p:grpSpPr>
        <p:sp>
          <p:nvSpPr>
            <p:cNvPr id="37" name="대각선 방향의 모서리가 둥근 사각형 36">
              <a:extLst>
                <a:ext uri="{FF2B5EF4-FFF2-40B4-BE49-F238E27FC236}">
                  <a16:creationId xmlns:a16="http://schemas.microsoft.com/office/drawing/2014/main" id="{3F67DDD0-4216-5A40-80C7-8D65741CF3FC}"/>
                </a:ext>
              </a:extLst>
            </p:cNvPr>
            <p:cNvSpPr/>
            <p:nvPr/>
          </p:nvSpPr>
          <p:spPr>
            <a:xfrm>
              <a:off x="4716016" y="1059582"/>
              <a:ext cx="1944216" cy="151216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대각선 방향의 모서리가 둥근 사각형 37">
              <a:extLst>
                <a:ext uri="{FF2B5EF4-FFF2-40B4-BE49-F238E27FC236}">
                  <a16:creationId xmlns:a16="http://schemas.microsoft.com/office/drawing/2014/main" id="{02F010DA-EDA5-CA43-9BB9-6FF0DAC39F7C}"/>
                </a:ext>
              </a:extLst>
            </p:cNvPr>
            <p:cNvSpPr/>
            <p:nvPr/>
          </p:nvSpPr>
          <p:spPr>
            <a:xfrm flipV="1">
              <a:off x="4716016" y="2643758"/>
              <a:ext cx="1944216" cy="151216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대각선 방향의 모서리가 둥근 사각형 38">
              <a:extLst>
                <a:ext uri="{FF2B5EF4-FFF2-40B4-BE49-F238E27FC236}">
                  <a16:creationId xmlns:a16="http://schemas.microsoft.com/office/drawing/2014/main" id="{5430A3B7-03B6-C34D-9FBD-61515A3C811C}"/>
                </a:ext>
              </a:extLst>
            </p:cNvPr>
            <p:cNvSpPr/>
            <p:nvPr/>
          </p:nvSpPr>
          <p:spPr>
            <a:xfrm flipH="1">
              <a:off x="2676226" y="1059582"/>
              <a:ext cx="1944216" cy="151216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F3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대각선 방향의 모서리가 둥근 사각형 39">
              <a:extLst>
                <a:ext uri="{FF2B5EF4-FFF2-40B4-BE49-F238E27FC236}">
                  <a16:creationId xmlns:a16="http://schemas.microsoft.com/office/drawing/2014/main" id="{3E380D09-72C9-DB4C-ADFA-DBAFF6F725CA}"/>
                </a:ext>
              </a:extLst>
            </p:cNvPr>
            <p:cNvSpPr/>
            <p:nvPr/>
          </p:nvSpPr>
          <p:spPr>
            <a:xfrm>
              <a:off x="2676226" y="2643758"/>
              <a:ext cx="1944216" cy="151216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96A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3EE7FD-11EB-C147-BA3E-3848EECFF684}"/>
              </a:ext>
            </a:extLst>
          </p:cNvPr>
          <p:cNvSpPr txBox="1"/>
          <p:nvPr/>
        </p:nvSpPr>
        <p:spPr>
          <a:xfrm>
            <a:off x="4146202" y="2192705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Strength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강점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C063EB-FBD6-8245-BD5A-3CD4F4EBDFFC}"/>
              </a:ext>
            </a:extLst>
          </p:cNvPr>
          <p:cNvSpPr txBox="1"/>
          <p:nvPr/>
        </p:nvSpPr>
        <p:spPr>
          <a:xfrm>
            <a:off x="6043681" y="2220868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W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Weakness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약점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64672-54A4-284F-B9EB-55C926EB9611}"/>
              </a:ext>
            </a:extLst>
          </p:cNvPr>
          <p:cNvSpPr txBox="1"/>
          <p:nvPr/>
        </p:nvSpPr>
        <p:spPr>
          <a:xfrm>
            <a:off x="4164620" y="3709131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Opportunity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기회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25255D-9096-E545-B256-916474F25343}"/>
              </a:ext>
            </a:extLst>
          </p:cNvPr>
          <p:cNvSpPr txBox="1"/>
          <p:nvPr/>
        </p:nvSpPr>
        <p:spPr>
          <a:xfrm>
            <a:off x="6062099" y="3682585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Threat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위협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C9BCF9-1571-B946-9A5A-6784641A96F4}"/>
              </a:ext>
            </a:extLst>
          </p:cNvPr>
          <p:cNvGrpSpPr/>
          <p:nvPr/>
        </p:nvGrpSpPr>
        <p:grpSpPr>
          <a:xfrm>
            <a:off x="6677967" y="1586441"/>
            <a:ext cx="540000" cy="540000"/>
            <a:chOff x="8060698" y="2774737"/>
            <a:chExt cx="540000" cy="540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FFA9685-BA4A-2F4A-A490-D173AA1B8E32}"/>
                </a:ext>
              </a:extLst>
            </p:cNvPr>
            <p:cNvSpPr/>
            <p:nvPr/>
          </p:nvSpPr>
          <p:spPr>
            <a:xfrm>
              <a:off x="8060698" y="2774737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Picture 6" descr="C:\Users\pv\Desktop\다음 브로그 포스팅용\ppt 20150703\Doubt_on_emoticon_square_face_512.png">
              <a:extLst>
                <a:ext uri="{FF2B5EF4-FFF2-40B4-BE49-F238E27FC236}">
                  <a16:creationId xmlns:a16="http://schemas.microsoft.com/office/drawing/2014/main" id="{C9846F78-7973-7741-BCC7-2BAB1365D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925" y="2866965"/>
              <a:ext cx="355547" cy="3555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028942-A8F8-824F-AA7C-90AB3DA7B9E5}"/>
              </a:ext>
            </a:extLst>
          </p:cNvPr>
          <p:cNvGrpSpPr/>
          <p:nvPr/>
        </p:nvGrpSpPr>
        <p:grpSpPr>
          <a:xfrm>
            <a:off x="4782342" y="1583562"/>
            <a:ext cx="540000" cy="540000"/>
            <a:chOff x="1496248" y="2782814"/>
            <a:chExt cx="540000" cy="540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B9208F-CC93-C545-AEE3-5D409903B5C8}"/>
                </a:ext>
              </a:extLst>
            </p:cNvPr>
            <p:cNvSpPr/>
            <p:nvPr/>
          </p:nvSpPr>
          <p:spPr>
            <a:xfrm flipH="1">
              <a:off x="1496248" y="2782814"/>
              <a:ext cx="540000" cy="540000"/>
            </a:xfrm>
            <a:prstGeom prst="ellipse">
              <a:avLst/>
            </a:prstGeom>
            <a:solidFill>
              <a:srgbClr val="8F3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0" name="Picture 7" descr="C:\Users\pv\Desktop\다음 브로그 포스팅용\ppt 20150703\Happy_smiling_emoticon_face_with_open_mouth_512.png">
              <a:extLst>
                <a:ext uri="{FF2B5EF4-FFF2-40B4-BE49-F238E27FC236}">
                  <a16:creationId xmlns:a16="http://schemas.microsoft.com/office/drawing/2014/main" id="{DC742AEB-B0B1-7B44-8FD7-F5684545E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400" y="2845200"/>
              <a:ext cx="393700" cy="39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041C33-300D-DB42-BC07-62CBAEDAD626}"/>
              </a:ext>
            </a:extLst>
          </p:cNvPr>
          <p:cNvGrpSpPr/>
          <p:nvPr/>
        </p:nvGrpSpPr>
        <p:grpSpPr>
          <a:xfrm>
            <a:off x="6696385" y="5063193"/>
            <a:ext cx="540000" cy="540000"/>
            <a:chOff x="7904960" y="4217870"/>
            <a:chExt cx="540000" cy="5400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1DF4E68-1E67-1C43-8F7B-13CF90CE994E}"/>
                </a:ext>
              </a:extLst>
            </p:cNvPr>
            <p:cNvSpPr/>
            <p:nvPr/>
          </p:nvSpPr>
          <p:spPr>
            <a:xfrm flipV="1">
              <a:off x="7904960" y="421787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1" name="Picture 8" descr="C:\Users\pv\Desktop\다음 브로그 포스팅용\ppt 20150703\Sad_sleepy_emoticon_face_square_512.png">
              <a:extLst>
                <a:ext uri="{FF2B5EF4-FFF2-40B4-BE49-F238E27FC236}">
                  <a16:creationId xmlns:a16="http://schemas.microsoft.com/office/drawing/2014/main" id="{DB837C6F-6F68-9E42-B8E9-F1AC24D0F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484" y="4293544"/>
              <a:ext cx="388652" cy="388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16854B-C43D-A94C-87AF-71853679F901}"/>
              </a:ext>
            </a:extLst>
          </p:cNvPr>
          <p:cNvGrpSpPr/>
          <p:nvPr/>
        </p:nvGrpSpPr>
        <p:grpSpPr>
          <a:xfrm>
            <a:off x="4780488" y="5063193"/>
            <a:ext cx="540000" cy="540000"/>
            <a:chOff x="1496250" y="4256466"/>
            <a:chExt cx="540000" cy="540000"/>
          </a:xfrm>
          <a:solidFill>
            <a:srgbClr val="B96A7A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D570BF6-BFD9-B04D-9DB8-8C4FCA727E58}"/>
                </a:ext>
              </a:extLst>
            </p:cNvPr>
            <p:cNvSpPr/>
            <p:nvPr/>
          </p:nvSpPr>
          <p:spPr>
            <a:xfrm>
              <a:off x="1496250" y="4256466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2" name="Picture 9" descr="C:\Users\pv\Desktop\다음 브로그 포스팅용\ppt 20150703\Wink_face_square_512.png">
              <a:extLst>
                <a:ext uri="{FF2B5EF4-FFF2-40B4-BE49-F238E27FC236}">
                  <a16:creationId xmlns:a16="http://schemas.microsoft.com/office/drawing/2014/main" id="{8E1AF464-3201-8B4E-AB4E-70A9034A3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775" y="4356991"/>
              <a:ext cx="338950" cy="338950"/>
            </a:xfrm>
            <a:prstGeom prst="rect">
              <a:avLst/>
            </a:prstGeom>
            <a:grpFill/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5FFA49C-9CFD-2445-A301-064231BE2B41}"/>
              </a:ext>
            </a:extLst>
          </p:cNvPr>
          <p:cNvSpPr txBox="1"/>
          <p:nvPr/>
        </p:nvSpPr>
        <p:spPr>
          <a:xfrm>
            <a:off x="1014074" y="1523291"/>
            <a:ext cx="37664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Applying our solution to diverse devices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Cheap price to develop and to manufacture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Easy customizing to diverse devices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endParaRPr lang="ko-KR" altLang="en-US" dirty="0">
              <a:latin typeface="Book Antiqua" panose="0204060205030503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D22C32-EBEC-D846-9FFA-993BE82504F9}"/>
              </a:ext>
            </a:extLst>
          </p:cNvPr>
          <p:cNvSpPr txBox="1"/>
          <p:nvPr/>
        </p:nvSpPr>
        <p:spPr>
          <a:xfrm>
            <a:off x="7430584" y="1574759"/>
            <a:ext cx="40306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Small display can produce only limited information</a:t>
            </a:r>
          </a:p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Poor Visualization 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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 Need Distance Calculation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DC1A7-E480-354E-B650-7C6E54D2EF69}"/>
              </a:ext>
            </a:extLst>
          </p:cNvPr>
          <p:cNvSpPr txBox="1"/>
          <p:nvPr/>
        </p:nvSpPr>
        <p:spPr>
          <a:xfrm>
            <a:off x="7430584" y="4309303"/>
            <a:ext cx="339687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Diverse HUD and other display products are released</a:t>
            </a:r>
          </a:p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endParaRPr kumimoji="1" lang="en-US" altLang="ko-KR" dirty="0">
              <a:latin typeface="Book Antiqua" panose="02040602050305030304" pitchFamily="18" charset="0"/>
              <a:ea typeface="KoreanJMDBR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5A386C-9AE9-4738-AECA-AAE976F1E114}"/>
              </a:ext>
            </a:extLst>
          </p:cNvPr>
          <p:cNvSpPr txBox="1"/>
          <p:nvPr/>
        </p:nvSpPr>
        <p:spPr>
          <a:xfrm>
            <a:off x="1025694" y="4370138"/>
            <a:ext cx="3766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 </a:t>
            </a:r>
            <a:r>
              <a:rPr lang="en-US" altLang="ko-KR" dirty="0">
                <a:latin typeface="Book Antiqua" panose="02040602050305030304" pitchFamily="18" charset="0"/>
                <a:ea typeface="KoPub돋움체 Bold" panose="00000800000000000000" pitchFamily="2" charset="-127"/>
              </a:rPr>
              <a:t>As the delivery market grows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dirty="0">
                <a:latin typeface="Book Antiqua" panose="02040602050305030304" pitchFamily="18" charset="0"/>
                <a:ea typeface="KoPub돋움체 Bold" panose="00000800000000000000" pitchFamily="2" charset="-127"/>
              </a:rPr>
              <a:t> demand for various accessories for vehicles increases.</a:t>
            </a:r>
          </a:p>
        </p:txBody>
      </p:sp>
    </p:spTree>
    <p:extLst>
      <p:ext uri="{BB962C8B-B14F-4D97-AF65-F5344CB8AC3E}">
        <p14:creationId xmlns:p14="http://schemas.microsoft.com/office/powerpoint/2010/main" val="37517784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7D6ABC-139E-47F2-BB97-7DD720A9211F}"/>
              </a:ext>
            </a:extLst>
          </p:cNvPr>
          <p:cNvSpPr/>
          <p:nvPr/>
        </p:nvSpPr>
        <p:spPr>
          <a:xfrm>
            <a:off x="457200" y="1020726"/>
            <a:ext cx="11277600" cy="27692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83898-3E9C-46B1-8FC5-30B9772BA03A}"/>
              </a:ext>
            </a:extLst>
          </p:cNvPr>
          <p:cNvSpPr/>
          <p:nvPr/>
        </p:nvSpPr>
        <p:spPr>
          <a:xfrm>
            <a:off x="457199" y="3717572"/>
            <a:ext cx="11277601" cy="2769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A5C29E-318C-4458-A7BC-430B3DC3EB84}"/>
              </a:ext>
            </a:extLst>
          </p:cNvPr>
          <p:cNvSpPr/>
          <p:nvPr/>
        </p:nvSpPr>
        <p:spPr>
          <a:xfrm>
            <a:off x="457199" y="3717572"/>
            <a:ext cx="2747755" cy="2769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94778" y="96659"/>
            <a:ext cx="2876502" cy="830788"/>
            <a:chOff x="205285" y="96647"/>
            <a:chExt cx="287650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Business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15135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Promotion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CBC4B9-59D2-864C-B892-972536078A2D}"/>
              </a:ext>
            </a:extLst>
          </p:cNvPr>
          <p:cNvSpPr txBox="1"/>
          <p:nvPr/>
        </p:nvSpPr>
        <p:spPr>
          <a:xfrm>
            <a:off x="2799378" y="3709514"/>
            <a:ext cx="83099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Book Antiqua" panose="02040602050305030304" pitchFamily="18" charset="0"/>
              </a:rPr>
              <a:t>Those who need Navigation with Hands-free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Book Antiqua" panose="02040602050305030304" pitchFamily="18" charset="0"/>
              </a:rPr>
              <a:t>Bike users, car users</a:t>
            </a:r>
            <a:endParaRPr kumimoji="1" lang="en-US" altLang="ko-KR" sz="2000" dirty="0">
              <a:latin typeface="Book Antiqua" panose="02040602050305030304" pitchFamily="18" charset="0"/>
            </a:endParaRPr>
          </a:p>
          <a:p>
            <a:pPr>
              <a:spcAft>
                <a:spcPts val="600"/>
              </a:spcAft>
            </a:pPr>
            <a:endParaRPr kumimoji="1" lang="en-US" altLang="ko-KR" sz="2000" dirty="0">
              <a:latin typeface="Book Antiqua" panose="0204060205030503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Book Antiqua" panose="02040602050305030304" pitchFamily="18" charset="0"/>
              </a:rPr>
              <a:t>Hands-free Navigation with exact information</a:t>
            </a:r>
            <a:endParaRPr kumimoji="1" lang="en-US" altLang="ko-KR" sz="2000" dirty="0">
              <a:latin typeface="Book Antiqua" panose="02040602050305030304" pitchFamily="18" charset="0"/>
            </a:endParaRPr>
          </a:p>
          <a:p>
            <a:pPr>
              <a:spcAft>
                <a:spcPts val="600"/>
              </a:spcAft>
            </a:pPr>
            <a:endParaRPr kumimoji="1" lang="en-US" altLang="ko-KR" sz="2000" dirty="0">
              <a:latin typeface="Book Antiqua" panose="0204060205030503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Book Antiqua" panose="02040602050305030304" pitchFamily="18" charset="0"/>
              </a:rPr>
              <a:t>Show speed, distance, direction with Arduino and Mobile Application</a:t>
            </a:r>
            <a:endParaRPr kumimoji="1" lang="en-US" altLang="ko-KR" sz="2000" dirty="0">
              <a:latin typeface="Book Antiqua" panose="02040602050305030304" pitchFamily="18" charset="0"/>
            </a:endParaRPr>
          </a:p>
          <a:p>
            <a:pPr>
              <a:spcAft>
                <a:spcPts val="600"/>
              </a:spcAft>
            </a:pPr>
            <a:endParaRPr kumimoji="1" lang="en-US" altLang="ko-KR" sz="2000" dirty="0">
              <a:latin typeface="Book Antiqua" panose="0204060205030503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Book Antiqua" panose="02040602050305030304" pitchFamily="18" charset="0"/>
              </a:rPr>
              <a:t>Make competitiveness with price to Google Glass</a:t>
            </a:r>
            <a:endParaRPr kumimoji="1" lang="ko-KR" altLang="en-US" sz="1600" dirty="0">
              <a:latin typeface="Book Antiqua" panose="02040602050305030304" pitchFamily="18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8F109B4-6657-9A49-A7D2-1A1EF766F734}"/>
              </a:ext>
            </a:extLst>
          </p:cNvPr>
          <p:cNvGrpSpPr/>
          <p:nvPr/>
        </p:nvGrpSpPr>
        <p:grpSpPr>
          <a:xfrm>
            <a:off x="2053277" y="1355574"/>
            <a:ext cx="540000" cy="540000"/>
            <a:chOff x="8060698" y="2774737"/>
            <a:chExt cx="540000" cy="54000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581291E-2FB2-E745-A7F7-5B48236F68D6}"/>
                </a:ext>
              </a:extLst>
            </p:cNvPr>
            <p:cNvSpPr/>
            <p:nvPr/>
          </p:nvSpPr>
          <p:spPr>
            <a:xfrm>
              <a:off x="8060698" y="2774737"/>
              <a:ext cx="540000" cy="54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1" name="Picture 6" descr="C:\Users\pv\Desktop\다음 브로그 포스팅용\ppt 20150703\Doubt_on_emoticon_square_face_512.png">
              <a:extLst>
                <a:ext uri="{FF2B5EF4-FFF2-40B4-BE49-F238E27FC236}">
                  <a16:creationId xmlns:a16="http://schemas.microsoft.com/office/drawing/2014/main" id="{3D870F94-EE42-E54C-B0EB-9B6462279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925" y="2866965"/>
              <a:ext cx="355547" cy="3555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993AFC8-E846-3B40-BD3E-6E15A04C87E2}"/>
              </a:ext>
            </a:extLst>
          </p:cNvPr>
          <p:cNvGrpSpPr/>
          <p:nvPr/>
        </p:nvGrpSpPr>
        <p:grpSpPr>
          <a:xfrm>
            <a:off x="2053277" y="2943417"/>
            <a:ext cx="540000" cy="540000"/>
            <a:chOff x="7904960" y="4217870"/>
            <a:chExt cx="540000" cy="540000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689DE7E-CD06-D646-B96A-F76E08B5DB8E}"/>
                </a:ext>
              </a:extLst>
            </p:cNvPr>
            <p:cNvSpPr/>
            <p:nvPr/>
          </p:nvSpPr>
          <p:spPr>
            <a:xfrm flipV="1">
              <a:off x="7904960" y="421787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4" name="Picture 8" descr="C:\Users\pv\Desktop\다음 브로그 포스팅용\ppt 20150703\Sad_sleepy_emoticon_face_square_512.png">
              <a:extLst>
                <a:ext uri="{FF2B5EF4-FFF2-40B4-BE49-F238E27FC236}">
                  <a16:creationId xmlns:a16="http://schemas.microsoft.com/office/drawing/2014/main" id="{0BAC0801-9748-4B49-A1DC-E85DC507E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484" y="4293544"/>
              <a:ext cx="388652" cy="388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E2293D6-1355-5448-9E31-96E70BD95BD6}"/>
              </a:ext>
            </a:extLst>
          </p:cNvPr>
          <p:cNvSpPr txBox="1"/>
          <p:nvPr/>
        </p:nvSpPr>
        <p:spPr>
          <a:xfrm>
            <a:off x="3208497" y="2853594"/>
            <a:ext cx="63596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Similar to Google Glass</a:t>
            </a:r>
            <a:r>
              <a:rPr kumimoji="1" lang="ko-KR" altLang="en-US" dirty="0">
                <a:latin typeface="Book Antiqua" panose="02040602050305030304" pitchFamily="18" charset="0"/>
                <a:ea typeface="KoreanJMDBR" panose="02020600000000000000" pitchFamily="18" charset="-127"/>
              </a:rPr>
              <a:t> 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</a:t>
            </a:r>
            <a:r>
              <a:rPr kumimoji="1" lang="ko-KR" altLang="en-US" dirty="0"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 </a:t>
            </a:r>
            <a:r>
              <a:rPr kumimoji="1" lang="en-US" altLang="ko-KR" dirty="0">
                <a:solidFill>
                  <a:srgbClr val="4472C4"/>
                </a:solidFill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Increase Price Competitiveness</a:t>
            </a:r>
          </a:p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solidFill>
                  <a:srgbClr val="4472C4"/>
                </a:solidFill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B2B solution: Delivery Market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9174F0C-4EB6-0941-83B9-73DEB19F49E2}"/>
              </a:ext>
            </a:extLst>
          </p:cNvPr>
          <p:cNvSpPr txBox="1"/>
          <p:nvPr/>
        </p:nvSpPr>
        <p:spPr>
          <a:xfrm>
            <a:off x="3177610" y="1243637"/>
            <a:ext cx="72862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Small display</a:t>
            </a:r>
            <a:r>
              <a:rPr kumimoji="1" lang="ko-KR" altLang="en-US" dirty="0">
                <a:latin typeface="Book Antiqua" panose="02040602050305030304" pitchFamily="18" charset="0"/>
                <a:ea typeface="KoreanJMDBR" panose="02020600000000000000" pitchFamily="18" charset="-127"/>
              </a:rPr>
              <a:t> 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&amp;</a:t>
            </a:r>
            <a:r>
              <a:rPr kumimoji="1" lang="ko-KR" altLang="en-US" dirty="0">
                <a:latin typeface="Book Antiqua" panose="02040602050305030304" pitchFamily="18" charset="0"/>
                <a:ea typeface="KoreanJMDBR" panose="02020600000000000000" pitchFamily="18" charset="-127"/>
              </a:rPr>
              <a:t> 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Poor Visualization 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  <a:sym typeface="Wingdings" pitchFamily="2" charset="2"/>
              </a:rPr>
              <a:t></a:t>
            </a:r>
            <a:r>
              <a:rPr kumimoji="1" lang="en-US" altLang="ko-KR" dirty="0">
                <a:latin typeface="Book Antiqua" panose="02040602050305030304" pitchFamily="18" charset="0"/>
                <a:ea typeface="KoreanJMDBR" panose="02020600000000000000" pitchFamily="18" charset="-127"/>
              </a:rPr>
              <a:t> </a:t>
            </a:r>
            <a:r>
              <a:rPr kumimoji="1" lang="en-US" altLang="ko-KR" dirty="0">
                <a:solidFill>
                  <a:srgbClr val="4472C4"/>
                </a:solidFill>
                <a:latin typeface="Book Antiqua" panose="02040602050305030304" pitchFamily="18" charset="0"/>
                <a:ea typeface="KoreanJMDBR" panose="02020600000000000000" pitchFamily="18" charset="-127"/>
              </a:rPr>
              <a:t>Need Distance Calculation</a:t>
            </a:r>
          </a:p>
          <a:p>
            <a:pPr marL="228600" indent="-228600"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en-US" altLang="ko-KR" dirty="0">
                <a:solidFill>
                  <a:srgbClr val="4472C4"/>
                </a:solidFill>
                <a:latin typeface="Book Antiqua" panose="02040602050305030304" pitchFamily="18" charset="0"/>
                <a:ea typeface="KoreanJMDBR" panose="02020600000000000000" pitchFamily="18" charset="-127"/>
              </a:rPr>
              <a:t>Catch a target and diversity devices based on prototype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4472C4"/>
                </a:solidFill>
                <a:latin typeface="Book Antiqua" panose="02040602050305030304" pitchFamily="18" charset="0"/>
                <a:ea typeface="KoreanJMDBR" panose="02020600000000000000" pitchFamily="18" charset="-127"/>
              </a:rPr>
              <a:t>Target: helmet manufacturing co., front glass manufacturing co., vehicle addictive manufacturing co. etc.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171C-7EEC-43DD-9B6D-59147DD1B465}"/>
              </a:ext>
            </a:extLst>
          </p:cNvPr>
          <p:cNvSpPr txBox="1"/>
          <p:nvPr/>
        </p:nvSpPr>
        <p:spPr>
          <a:xfrm>
            <a:off x="1694941" y="3868450"/>
            <a:ext cx="15135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kumimoji="1" lang="en-US" altLang="ko-KR" b="1" dirty="0">
                <a:latin typeface="Book Antiqua" panose="02040602050305030304" pitchFamily="18" charset="0"/>
              </a:rPr>
              <a:t>Customer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endParaRPr kumimoji="1" lang="en-US" altLang="ko-KR" b="1" dirty="0">
              <a:latin typeface="Book Antiqua" panose="0204060205030503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kumimoji="1" lang="en-US" altLang="ko-KR" b="1" dirty="0">
                <a:latin typeface="Book Antiqua" panose="02040602050305030304" pitchFamily="18" charset="0"/>
              </a:rPr>
              <a:t>Value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endParaRPr kumimoji="1" lang="en-US" altLang="ko-KR" b="1" dirty="0">
              <a:latin typeface="Book Antiqua" panose="0204060205030503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kumimoji="1" lang="en-US" altLang="ko-KR" b="1" dirty="0" err="1">
                <a:latin typeface="Book Antiqua" panose="02040602050305030304" pitchFamily="18" charset="0"/>
              </a:rPr>
              <a:t>SafeNavi</a:t>
            </a:r>
            <a:endParaRPr kumimoji="1" lang="en-US" altLang="ko-KR" b="1" dirty="0">
              <a:latin typeface="Book Antiqua" panose="0204060205030503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endParaRPr kumimoji="1" lang="en-US" altLang="ko-KR" b="1" dirty="0">
              <a:latin typeface="Book Antiqua" panose="0204060205030503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kumimoji="1" lang="en-US" altLang="ko-KR" b="1" dirty="0">
                <a:latin typeface="Book Antiqua" panose="02040602050305030304" pitchFamily="18" charset="0"/>
              </a:rPr>
              <a:t>Profit</a:t>
            </a:r>
            <a:endParaRPr kumimoji="1" lang="ko-KR" altLang="en-US" sz="1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368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4778" y="96659"/>
            <a:ext cx="2876502" cy="830788"/>
            <a:chOff x="205285" y="96647"/>
            <a:chExt cx="287650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Business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27061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B2B Business Model</a:t>
              </a:r>
            </a:p>
          </p:txBody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263CCC11-AFC3-1D49-82D6-A4E8DC2ABD10}"/>
              </a:ext>
            </a:extLst>
          </p:cNvPr>
          <p:cNvSpPr txBox="1"/>
          <p:nvPr/>
        </p:nvSpPr>
        <p:spPr>
          <a:xfrm>
            <a:off x="3586338" y="848985"/>
            <a:ext cx="5019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Target Companies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DFF459-B542-D44F-8D04-98F9B6E2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66" y="2748404"/>
            <a:ext cx="3196605" cy="13940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F336-2662-1147-A964-8BD64D2EE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2" y="4675919"/>
            <a:ext cx="3196604" cy="1421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8EC641-E92F-7540-8200-564F2D4A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94" y="2761778"/>
            <a:ext cx="3188606" cy="1421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F6DC54-D417-BC42-9C87-D4910EA1A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9" y="2778747"/>
            <a:ext cx="3188607" cy="1394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CD894F7C-8C7A-4863-BE6A-6064C74D46B8}"/>
              </a:ext>
            </a:extLst>
          </p:cNvPr>
          <p:cNvSpPr txBox="1"/>
          <p:nvPr/>
        </p:nvSpPr>
        <p:spPr>
          <a:xfrm>
            <a:off x="1538450" y="1915529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Helmet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B32084B1-5BD7-4D56-B11B-8CE84C989507}"/>
              </a:ext>
            </a:extLst>
          </p:cNvPr>
          <p:cNvSpPr txBox="1"/>
          <p:nvPr/>
        </p:nvSpPr>
        <p:spPr>
          <a:xfrm>
            <a:off x="7944024" y="1890977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Vehicle Instruments Provider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4409E561-00C2-464E-AD3C-2576B799EDEA}"/>
              </a:ext>
            </a:extLst>
          </p:cNvPr>
          <p:cNvSpPr txBox="1"/>
          <p:nvPr/>
        </p:nvSpPr>
        <p:spPr>
          <a:xfrm>
            <a:off x="5636576" y="1906723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HUD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EDF897-946A-4C3C-9EFF-D47200361664}"/>
              </a:ext>
            </a:extLst>
          </p:cNvPr>
          <p:cNvSpPr/>
          <p:nvPr/>
        </p:nvSpPr>
        <p:spPr>
          <a:xfrm>
            <a:off x="387305" y="2397031"/>
            <a:ext cx="3501659" cy="4203509"/>
          </a:xfrm>
          <a:prstGeom prst="rect">
            <a:avLst/>
          </a:prstGeom>
          <a:noFill/>
          <a:ln w="57150">
            <a:solidFill>
              <a:srgbClr val="7B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E9E5E1-B9B2-46DF-A096-70686F86460C}"/>
              </a:ext>
            </a:extLst>
          </p:cNvPr>
          <p:cNvSpPr/>
          <p:nvPr/>
        </p:nvSpPr>
        <p:spPr>
          <a:xfrm>
            <a:off x="4345169" y="2377194"/>
            <a:ext cx="3501659" cy="4203509"/>
          </a:xfrm>
          <a:prstGeom prst="rect">
            <a:avLst/>
          </a:prstGeom>
          <a:noFill/>
          <a:ln w="57150">
            <a:solidFill>
              <a:srgbClr val="7B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9402A6-843A-4AA1-ACC0-658B18842372}"/>
              </a:ext>
            </a:extLst>
          </p:cNvPr>
          <p:cNvSpPr/>
          <p:nvPr/>
        </p:nvSpPr>
        <p:spPr>
          <a:xfrm>
            <a:off x="8293288" y="2377193"/>
            <a:ext cx="3501659" cy="4203509"/>
          </a:xfrm>
          <a:prstGeom prst="rect">
            <a:avLst/>
          </a:prstGeom>
          <a:noFill/>
          <a:ln w="57150">
            <a:solidFill>
              <a:srgbClr val="7B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C2F341-ECA9-442B-82C3-102D8080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13" y="4513646"/>
            <a:ext cx="3292055" cy="15172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D60A034-186D-4C29-BBEF-DA32C7E7B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25" y="4791240"/>
            <a:ext cx="3519223" cy="1167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3419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4778" y="96659"/>
            <a:ext cx="2876502" cy="830788"/>
            <a:chOff x="205285" y="96647"/>
            <a:chExt cx="287650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effectLst/>
                  <a:uLnTx/>
                  <a:uFillTx/>
                  <a:latin typeface="Bookman Old Style" panose="02050604050505020204" pitchFamily="18" charset="0"/>
                  <a:ea typeface="KoPub돋움체 Bold" panose="00000800000000000000" pitchFamily="2" charset="-127"/>
                  <a:cs typeface="+mn-cs"/>
                </a:rPr>
                <a:t>Business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27061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B2B Business Model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 Antiqua" panose="02040602050305030304" pitchFamily="18" charset="0"/>
                <a:ea typeface="KoPub돋움체 Bold" panose="00000800000000000000" pitchFamily="2" charset="-127"/>
                <a:cs typeface="+mn-cs"/>
              </a:endParaRPr>
            </a:p>
          </p:txBody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263CCC11-AFC3-1D49-82D6-A4E8DC2ABD10}"/>
              </a:ext>
            </a:extLst>
          </p:cNvPr>
          <p:cNvSpPr txBox="1"/>
          <p:nvPr/>
        </p:nvSpPr>
        <p:spPr>
          <a:xfrm>
            <a:off x="5259873" y="916623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man Old Style" panose="02050604050505020204" pitchFamily="18" charset="0"/>
                <a:ea typeface="KoPub돋움체 Bold" panose="00000800000000000000" pitchFamily="2" charset="-127"/>
                <a:cs typeface="+mn-cs"/>
              </a:rPr>
              <a:t>Needs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104475B4-84ED-5147-B1EA-FB56C26DD856}"/>
              </a:ext>
            </a:extLst>
          </p:cNvPr>
          <p:cNvSpPr txBox="1"/>
          <p:nvPr/>
        </p:nvSpPr>
        <p:spPr>
          <a:xfrm>
            <a:off x="6096000" y="1576008"/>
            <a:ext cx="5308196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Growth of Delivery Market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We can predict that demand for various accessories for vehicles increases.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Our solution for vehicle accessories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It can enhance the competitiveness of vehicle display products.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So, It can provide competitiveness of products of the target companies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Cheap price because of low cost.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  <a:sym typeface="Wingdings" pitchFamily="2" charset="2"/>
              </a:rPr>
              <a:t>Easy customizing to diverse devices.</a:t>
            </a:r>
            <a:endParaRPr kumimoji="1" lang="en-US" altLang="ko-KR" dirty="0">
              <a:latin typeface="Book Antiqua" panose="02040602050305030304" pitchFamily="18" charset="0"/>
              <a:ea typeface="KoreanJMDBR" panose="02020600000000000000" pitchFamily="18" charset="-127"/>
              <a:sym typeface="Wingdings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200" dirty="0"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2B1B9-5E2E-814A-9B05-F18F885CB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85" y="2006478"/>
            <a:ext cx="4203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41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4778" y="96659"/>
            <a:ext cx="2876502" cy="830788"/>
            <a:chOff x="205285" y="96647"/>
            <a:chExt cx="287650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effectLst/>
                  <a:uLnTx/>
                  <a:uFillTx/>
                  <a:latin typeface="Bookman Old Style" panose="02050604050505020204" pitchFamily="18" charset="0"/>
                  <a:ea typeface="KoPub돋움체 Bold" panose="00000800000000000000" pitchFamily="2" charset="-127"/>
                  <a:cs typeface="+mn-cs"/>
                </a:rPr>
                <a:t>Business Plan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27061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effectLst/>
                  <a:uLnTx/>
                  <a:uFillTx/>
                  <a:latin typeface="Book Antiqua" panose="02040602050305030304" pitchFamily="18" charset="0"/>
                  <a:ea typeface="KoPub돋움체 Bold" panose="00000800000000000000" pitchFamily="2" charset="-127"/>
                  <a:cs typeface="+mn-cs"/>
                </a:rPr>
                <a:t>B2B Business Model</a:t>
              </a:r>
            </a:p>
          </p:txBody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263CCC11-AFC3-1D49-82D6-A4E8DC2ABD10}"/>
              </a:ext>
            </a:extLst>
          </p:cNvPr>
          <p:cNvSpPr txBox="1"/>
          <p:nvPr/>
        </p:nvSpPr>
        <p:spPr>
          <a:xfrm>
            <a:off x="3995944" y="929583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man Old Style" panose="02050604050505020204" pitchFamily="18" charset="0"/>
                <a:ea typeface="KoPub돋움체 Bold" panose="00000800000000000000" pitchFamily="2" charset="-127"/>
                <a:cs typeface="+mn-cs"/>
              </a:rPr>
              <a:t>How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104475B4-84ED-5147-B1EA-FB56C26DD856}"/>
              </a:ext>
            </a:extLst>
          </p:cNvPr>
          <p:cNvSpPr txBox="1"/>
          <p:nvPr/>
        </p:nvSpPr>
        <p:spPr>
          <a:xfrm>
            <a:off x="6626891" y="2930088"/>
            <a:ext cx="15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 Antiqua" panose="02040602050305030304" pitchFamily="18" charset="0"/>
                <a:ea typeface="KoPub돋움체 Bold" panose="00000800000000000000" pitchFamily="2" charset="-127"/>
                <a:cs typeface="+mn-cs"/>
              </a:rPr>
              <a:t>prototype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4D5DD-4613-EE47-B3B6-9AF8D7499A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5" y="3445926"/>
            <a:ext cx="1847657" cy="15151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FC2269-A42F-3D44-BABE-6C36CD96C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98" y="5085787"/>
            <a:ext cx="1856366" cy="1360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353B01-0840-AD4B-BCB6-6241FE452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1" y="1772390"/>
            <a:ext cx="2572389" cy="12029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15F044-E763-44E2-942D-049BDCAA5DF9}"/>
              </a:ext>
            </a:extLst>
          </p:cNvPr>
          <p:cNvGrpSpPr/>
          <p:nvPr/>
        </p:nvGrpSpPr>
        <p:grpSpPr>
          <a:xfrm rot="7883074">
            <a:off x="6517996" y="1137586"/>
            <a:ext cx="1347871" cy="2289915"/>
            <a:chOff x="4565444" y="854223"/>
            <a:chExt cx="3061111" cy="55212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449134F-0681-4470-82AD-0F0C343F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9" b="94218" l="9816" r="89724">
                          <a14:foregroundMark x1="37730" y1="63690" x2="37730" y2="63690"/>
                          <a14:foregroundMark x1="31135" y1="54252" x2="31135" y2="54252"/>
                          <a14:foregroundMark x1="31288" y1="53912" x2="31288" y2="56463"/>
                          <a14:foregroundMark x1="31442" y1="54507" x2="32515" y2="77721"/>
                          <a14:foregroundMark x1="53221" y1="92772" x2="62117" y2="91922"/>
                          <a14:foregroundMark x1="73160" y1="94218" x2="82822" y2="92942"/>
                          <a14:foregroundMark x1="45245" y1="12500" x2="45552" y2="40816"/>
                          <a14:foregroundMark x1="30828" y1="55187" x2="30675" y2="570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65444" y="854223"/>
              <a:ext cx="3061111" cy="552126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B74284-EE16-4D69-AC29-16739E60182E}"/>
                </a:ext>
              </a:extLst>
            </p:cNvPr>
            <p:cNvSpPr/>
            <p:nvPr/>
          </p:nvSpPr>
          <p:spPr>
            <a:xfrm>
              <a:off x="5560172" y="3377538"/>
              <a:ext cx="615342" cy="109450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B7C77D-AE7F-4E6D-86BE-327933EFF162}"/>
                </a:ext>
              </a:extLst>
            </p:cNvPr>
            <p:cNvSpPr/>
            <p:nvPr/>
          </p:nvSpPr>
          <p:spPr>
            <a:xfrm>
              <a:off x="6050745" y="1488466"/>
              <a:ext cx="150057" cy="1325676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E952E2-0F52-40E0-9833-A27EC5AAB5A2}"/>
                </a:ext>
              </a:extLst>
            </p:cNvPr>
            <p:cNvSpPr/>
            <p:nvPr/>
          </p:nvSpPr>
          <p:spPr>
            <a:xfrm>
              <a:off x="5887894" y="1619081"/>
              <a:ext cx="144957" cy="1163110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EB4277-5BA3-4946-8E92-76F40E425F40}"/>
                </a:ext>
              </a:extLst>
            </p:cNvPr>
            <p:cNvSpPr/>
            <p:nvPr/>
          </p:nvSpPr>
          <p:spPr>
            <a:xfrm>
              <a:off x="5637386" y="1976857"/>
              <a:ext cx="160508" cy="778190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EE81B4-219D-4540-8B97-3689A79F41E3}"/>
                </a:ext>
              </a:extLst>
            </p:cNvPr>
            <p:cNvSpPr txBox="1"/>
            <p:nvPr/>
          </p:nvSpPr>
          <p:spPr>
            <a:xfrm>
              <a:off x="5595256" y="1295402"/>
              <a:ext cx="327262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697DE1-B7E6-4DDB-AC67-CC2BDF272DF0}"/>
                </a:ext>
              </a:extLst>
            </p:cNvPr>
            <p:cNvSpPr/>
            <p:nvPr/>
          </p:nvSpPr>
          <p:spPr>
            <a:xfrm rot="2684909">
              <a:off x="5489191" y="5385647"/>
              <a:ext cx="819020" cy="109450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F6CAA2-E7EE-421E-ABA0-F59C7A5C3D11}"/>
                </a:ext>
              </a:extLst>
            </p:cNvPr>
            <p:cNvSpPr/>
            <p:nvPr/>
          </p:nvSpPr>
          <p:spPr>
            <a:xfrm rot="7906793">
              <a:off x="6841364" y="5582198"/>
              <a:ext cx="1090115" cy="56942"/>
            </a:xfrm>
            <a:prstGeom prst="rect">
              <a:avLst/>
            </a:prstGeom>
            <a:solidFill>
              <a:srgbClr val="E7001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C8900D-BE7D-484E-A8EF-32496BB9D054}"/>
              </a:ext>
            </a:extLst>
          </p:cNvPr>
          <p:cNvGrpSpPr/>
          <p:nvPr/>
        </p:nvGrpSpPr>
        <p:grpSpPr>
          <a:xfrm>
            <a:off x="3388271" y="2657902"/>
            <a:ext cx="3028110" cy="3028110"/>
            <a:chOff x="6741700" y="985689"/>
            <a:chExt cx="4876800" cy="4876800"/>
          </a:xfrm>
        </p:grpSpPr>
        <p:pic>
          <p:nvPicPr>
            <p:cNvPr id="1040" name="Picture 16" descr="Smartphone Free Icon">
              <a:extLst>
                <a:ext uri="{FF2B5EF4-FFF2-40B4-BE49-F238E27FC236}">
                  <a16:creationId xmlns:a16="http://schemas.microsoft.com/office/drawing/2014/main" id="{74AF5601-B0A7-4DBA-8B7E-7EF3E2C87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700" y="985689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luetooth iconì ëí ì´ë¯¸ì§ ê²ìê²°ê³¼">
              <a:extLst>
                <a:ext uri="{FF2B5EF4-FFF2-40B4-BE49-F238E27FC236}">
                  <a16:creationId xmlns:a16="http://schemas.microsoft.com/office/drawing/2014/main" id="{71AF5182-8ACD-4510-BCB1-7F96D0574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5333" y1="78405" x2="25333" y2="78405"/>
                          <a14:foregroundMark x1="42000" y1="45515" x2="42000" y2="45515"/>
                          <a14:foregroundMark x1="47333" y1="35548" x2="47333" y2="35548"/>
                          <a14:foregroundMark x1="40667" y1="35548" x2="40667" y2="35548"/>
                          <a14:foregroundMark x1="64333" y1="25914" x2="64333" y2="25914"/>
                          <a14:foregroundMark x1="66000" y1="37874" x2="66000" y2="37874"/>
                          <a14:foregroundMark x1="64000" y1="40864" x2="64000" y2="40864"/>
                          <a14:foregroundMark x1="51667" y1="35548" x2="51667" y2="35548"/>
                          <a14:foregroundMark x1="50000" y1="30897" x2="50000" y2="30897"/>
                          <a14:foregroundMark x1="47667" y1="25914" x2="47667" y2="25914"/>
                          <a14:foregroundMark x1="38000" y1="33555" x2="38000" y2="33555"/>
                          <a14:foregroundMark x1="37667" y1="47508" x2="37667" y2="49834"/>
                          <a14:foregroundMark x1="51000" y1="58804" x2="51000" y2="58804"/>
                          <a14:foregroundMark x1="33000" y1="79734" x2="33000" y2="79734"/>
                          <a14:foregroundMark x1="35667" y1="79402" x2="35667" y2="79402"/>
                          <a14:foregroundMark x1="45667" y1="80399" x2="45667" y2="80399"/>
                          <a14:foregroundMark x1="50000" y1="77741" x2="50000" y2="77741"/>
                          <a14:foregroundMark x1="56333" y1="80399" x2="56333" y2="80399"/>
                          <a14:foregroundMark x1="64000" y1="80399" x2="64000" y2="80399"/>
                          <a14:foregroundMark x1="66333" y1="77076" x2="66333" y2="77076"/>
                          <a14:foregroundMark x1="73000" y1="77741" x2="73000" y2="77741"/>
                          <a14:foregroundMark x1="69333" y1="46512" x2="69333" y2="46512"/>
                          <a14:foregroundMark x1="66333" y1="33223" x2="66333" y2="33223"/>
                          <a14:foregroundMark x1="63333" y1="22259" x2="63333" y2="22259"/>
                          <a14:foregroundMark x1="46667" y1="30233" x2="46667" y2="30233"/>
                          <a14:foregroundMark x1="49000" y1="33555" x2="49000" y2="33555"/>
                          <a14:foregroundMark x1="54000" y1="40864" x2="54000" y2="408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08" y="1580050"/>
              <a:ext cx="2027329" cy="2034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ìëë¡ì´ëì ëí ì´ë¯¸ì§ ê²ìê²°ê³¼">
              <a:extLst>
                <a:ext uri="{FF2B5EF4-FFF2-40B4-BE49-F238E27FC236}">
                  <a16:creationId xmlns:a16="http://schemas.microsoft.com/office/drawing/2014/main" id="{CA0153E6-9530-486C-BD11-8CF1B911E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8000" r="92000">
                          <a14:foregroundMark x1="47400" y1="21200" x2="47400" y2="21200"/>
                          <a14:foregroundMark x1="52000" y1="16600" x2="52000" y2="16600"/>
                          <a14:foregroundMark x1="26200" y1="36800" x2="26200" y2="36800"/>
                          <a14:foregroundMark x1="47400" y1="41000" x2="47400" y2="41000"/>
                          <a14:foregroundMark x1="55000" y1="36400" x2="55000" y2="36400"/>
                          <a14:foregroundMark x1="73400" y1="39400" x2="73400" y2="39400"/>
                          <a14:foregroundMark x1="16800" y1="82600" x2="16800" y2="82600"/>
                          <a14:foregroundMark x1="8000" y1="83400" x2="8000" y2="83400"/>
                          <a14:foregroundMark x1="26000" y1="82000" x2="26000" y2="82000"/>
                          <a14:foregroundMark x1="42400" y1="82400" x2="42400" y2="82400"/>
                          <a14:foregroundMark x1="55000" y1="81600" x2="55000" y2="81600"/>
                          <a14:foregroundMark x1="70200" y1="81800" x2="70200" y2="81800"/>
                          <a14:foregroundMark x1="79800" y1="84000" x2="79800" y2="84000"/>
                          <a14:foregroundMark x1="92000" y1="82600" x2="92000" y2="82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509" y="3593016"/>
              <a:ext cx="1379526" cy="1379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직선 연결선 27">
            <a:extLst>
              <a:ext uri="{FF2B5EF4-FFF2-40B4-BE49-F238E27FC236}">
                <a16:creationId xmlns:a16="http://schemas.microsoft.com/office/drawing/2014/main" id="{535D4FC1-1171-4666-B6EC-6F7DBA9003BD}"/>
              </a:ext>
            </a:extLst>
          </p:cNvPr>
          <p:cNvCxnSpPr>
            <a:cxnSpLocks/>
          </p:cNvCxnSpPr>
          <p:nvPr/>
        </p:nvCxnSpPr>
        <p:spPr>
          <a:xfrm flipH="1" flipV="1">
            <a:off x="3028833" y="2693674"/>
            <a:ext cx="947128" cy="713715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27">
            <a:extLst>
              <a:ext uri="{FF2B5EF4-FFF2-40B4-BE49-F238E27FC236}">
                <a16:creationId xmlns:a16="http://schemas.microsoft.com/office/drawing/2014/main" id="{4795386B-88D1-4FF2-90C3-006C45567341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1980602" y="4195650"/>
            <a:ext cx="1774518" cy="787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27">
            <a:extLst>
              <a:ext uri="{FF2B5EF4-FFF2-40B4-BE49-F238E27FC236}">
                <a16:creationId xmlns:a16="http://schemas.microsoft.com/office/drawing/2014/main" id="{226A73C1-8744-4EE0-9524-5D175245A091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806205" y="4781006"/>
            <a:ext cx="822518" cy="503982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27">
            <a:extLst>
              <a:ext uri="{FF2B5EF4-FFF2-40B4-BE49-F238E27FC236}">
                <a16:creationId xmlns:a16="http://schemas.microsoft.com/office/drawing/2014/main" id="{3B40450A-37FF-4525-BA69-5DEA8774AB46}"/>
              </a:ext>
            </a:extLst>
          </p:cNvPr>
          <p:cNvCxnSpPr>
            <a:cxnSpLocks/>
          </p:cNvCxnSpPr>
          <p:nvPr/>
        </p:nvCxnSpPr>
        <p:spPr>
          <a:xfrm flipV="1">
            <a:off x="5887336" y="2442103"/>
            <a:ext cx="867531" cy="872459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0">
            <a:extLst>
              <a:ext uri="{FF2B5EF4-FFF2-40B4-BE49-F238E27FC236}">
                <a16:creationId xmlns:a16="http://schemas.microsoft.com/office/drawing/2014/main" id="{F723EE50-30EC-4A30-8087-F11A13753210}"/>
              </a:ext>
            </a:extLst>
          </p:cNvPr>
          <p:cNvSpPr txBox="1"/>
          <p:nvPr/>
        </p:nvSpPr>
        <p:spPr>
          <a:xfrm>
            <a:off x="1833105" y="2836352"/>
            <a:ext cx="15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 Antiqua" panose="02040602050305030304" pitchFamily="18" charset="0"/>
                <a:ea typeface="KoPub돋움체 Bold" panose="00000800000000000000" pitchFamily="2" charset="-127"/>
                <a:cs typeface="+mn-cs"/>
              </a:rPr>
              <a:t>glasses</a:t>
            </a:r>
          </a:p>
        </p:txBody>
      </p:sp>
      <p:sp>
        <p:nvSpPr>
          <p:cNvPr id="75" name="TextBox 20">
            <a:extLst>
              <a:ext uri="{FF2B5EF4-FFF2-40B4-BE49-F238E27FC236}">
                <a16:creationId xmlns:a16="http://schemas.microsoft.com/office/drawing/2014/main" id="{0FF8C3AC-9484-4643-9514-3C8A3F903B47}"/>
              </a:ext>
            </a:extLst>
          </p:cNvPr>
          <p:cNvSpPr txBox="1"/>
          <p:nvPr/>
        </p:nvSpPr>
        <p:spPr>
          <a:xfrm>
            <a:off x="679086" y="5000777"/>
            <a:ext cx="15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 Antiqua" panose="02040602050305030304" pitchFamily="18" charset="0"/>
                <a:ea typeface="KoPub돋움체 Bold" panose="00000800000000000000" pitchFamily="2" charset="-127"/>
                <a:cs typeface="+mn-cs"/>
              </a:rPr>
              <a:t>HUD</a:t>
            </a:r>
          </a:p>
        </p:txBody>
      </p:sp>
      <p:sp>
        <p:nvSpPr>
          <p:cNvPr id="76" name="TextBox 20">
            <a:extLst>
              <a:ext uri="{FF2B5EF4-FFF2-40B4-BE49-F238E27FC236}">
                <a16:creationId xmlns:a16="http://schemas.microsoft.com/office/drawing/2014/main" id="{E7B4A3D6-3A41-436A-82BF-A19E54C2ACE7}"/>
              </a:ext>
            </a:extLst>
          </p:cNvPr>
          <p:cNvSpPr txBox="1"/>
          <p:nvPr/>
        </p:nvSpPr>
        <p:spPr>
          <a:xfrm>
            <a:off x="2737371" y="6330454"/>
            <a:ext cx="15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effectLst/>
                <a:uLnTx/>
                <a:uFillTx/>
                <a:latin typeface="Book Antiqua" panose="02040602050305030304" pitchFamily="18" charset="0"/>
                <a:ea typeface="KoPub돋움체 Bold" panose="00000800000000000000" pitchFamily="2" charset="-127"/>
                <a:cs typeface="+mn-cs"/>
              </a:rPr>
              <a:t>projector</a:t>
            </a:r>
          </a:p>
        </p:txBody>
      </p:sp>
      <p:cxnSp>
        <p:nvCxnSpPr>
          <p:cNvPr id="78" name="직선 연결선 27">
            <a:extLst>
              <a:ext uri="{FF2B5EF4-FFF2-40B4-BE49-F238E27FC236}">
                <a16:creationId xmlns:a16="http://schemas.microsoft.com/office/drawing/2014/main" id="{0C9B4EB9-6B13-4FC7-B62C-FB87DB667487}"/>
              </a:ext>
            </a:extLst>
          </p:cNvPr>
          <p:cNvCxnSpPr>
            <a:cxnSpLocks/>
          </p:cNvCxnSpPr>
          <p:nvPr/>
        </p:nvCxnSpPr>
        <p:spPr>
          <a:xfrm flipH="1" flipV="1">
            <a:off x="5747778" y="5284988"/>
            <a:ext cx="408106" cy="146676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타원 1034">
            <a:extLst>
              <a:ext uri="{FF2B5EF4-FFF2-40B4-BE49-F238E27FC236}">
                <a16:creationId xmlns:a16="http://schemas.microsoft.com/office/drawing/2014/main" id="{B8DC523A-B4B2-425A-9352-13326C654707}"/>
              </a:ext>
            </a:extLst>
          </p:cNvPr>
          <p:cNvSpPr/>
          <p:nvPr/>
        </p:nvSpPr>
        <p:spPr>
          <a:xfrm>
            <a:off x="6234590" y="4664633"/>
            <a:ext cx="2315109" cy="2180521"/>
          </a:xfrm>
          <a:prstGeom prst="ellipse">
            <a:avLst/>
          </a:prstGeom>
          <a:noFill/>
          <a:ln w="38100">
            <a:solidFill>
              <a:srgbClr val="7B3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0" dirty="0">
                <a:solidFill>
                  <a:srgbClr val="7B3343"/>
                </a:solidFill>
              </a:rPr>
              <a:t>?</a:t>
            </a:r>
            <a:endParaRPr lang="ko-KR" altLang="en-US" dirty="0">
              <a:solidFill>
                <a:srgbClr val="7B3343"/>
              </a:solidFill>
            </a:endParaRPr>
          </a:p>
        </p:txBody>
      </p:sp>
      <p:sp>
        <p:nvSpPr>
          <p:cNvPr id="88" name="TextBox 20">
            <a:extLst>
              <a:ext uri="{FF2B5EF4-FFF2-40B4-BE49-F238E27FC236}">
                <a16:creationId xmlns:a16="http://schemas.microsoft.com/office/drawing/2014/main" id="{72ACF454-FBA4-4626-AFC8-1FA0586EBEC8}"/>
              </a:ext>
            </a:extLst>
          </p:cNvPr>
          <p:cNvSpPr txBox="1"/>
          <p:nvPr/>
        </p:nvSpPr>
        <p:spPr>
          <a:xfrm>
            <a:off x="8618181" y="1590695"/>
            <a:ext cx="344087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effectLst/>
              <a:uLnTx/>
              <a:uFillTx/>
              <a:latin typeface="Book Antiqua" panose="02040602050305030304" pitchFamily="18" charset="0"/>
              <a:ea typeface="KoPub돋움체 Bold" panose="00000800000000000000" pitchFamily="2" charset="-127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Based on the prototype, it is launched as a glass device.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200" dirty="0"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Make various types of devices (Glass, Helmet, HUD, Projector).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ko-KR" sz="2200" dirty="0"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Low price and good performance, great appeal to big company, also SMEs.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effectLst/>
              <a:uLnTx/>
              <a:uFillTx/>
              <a:latin typeface="Book Antiqua" panose="02040602050305030304" pitchFamily="18" charset="0"/>
              <a:ea typeface="KoPub돋움체 Bold" panose="00000800000000000000" pitchFamily="2" charset="-127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65000">
                    <a:srgbClr val="8F3B4D"/>
                  </a:gs>
                  <a:gs pos="29000">
                    <a:srgbClr val="712F3D"/>
                  </a:gs>
                  <a:gs pos="0">
                    <a:srgbClr val="462B2F"/>
                  </a:gs>
                  <a:gs pos="100000">
                    <a:srgbClr val="B96A7A"/>
                  </a:gs>
                </a:gsLst>
                <a:lin ang="0" scaled="1"/>
              </a:gradFill>
              <a:effectLst/>
              <a:uLnTx/>
              <a:uFillTx/>
              <a:latin typeface="Book Antiqua" panose="02040602050305030304" pitchFamily="18" charset="0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1118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8603" y="927447"/>
            <a:ext cx="11710262" cy="5470230"/>
          </a:xfrm>
          <a:prstGeom prst="rect">
            <a:avLst/>
          </a:prstGeom>
          <a:solidFill>
            <a:srgbClr val="EBEBE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just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4778" y="96659"/>
            <a:ext cx="4441032" cy="830788"/>
            <a:chOff x="205285" y="96647"/>
            <a:chExt cx="444103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3337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Market Research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4317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Demand of delivery is increasing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8EDD738-4265-EA44-A014-90D31E27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6" y="1176351"/>
            <a:ext cx="3617942" cy="3275415"/>
          </a:xfrm>
          <a:prstGeom prst="rect">
            <a:avLst/>
          </a:prstGeom>
        </p:spPr>
      </p:pic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92B4E023-0E1E-0D4E-9877-119C8E0CED51}"/>
              </a:ext>
            </a:extLst>
          </p:cNvPr>
          <p:cNvSpPr txBox="1"/>
          <p:nvPr/>
        </p:nvSpPr>
        <p:spPr>
          <a:xfrm>
            <a:off x="742580" y="4912202"/>
            <a:ext cx="10862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ook Antiqua" panose="02040602050305030304" pitchFamily="18" charset="0"/>
              </a:rPr>
              <a:t>Delivery demand The rate of delivery of food in one household is 14.1%, </a:t>
            </a:r>
            <a:r>
              <a:rPr kumimoji="1" lang="ko-KR" altLang="en-US" dirty="0">
                <a:latin typeface="Book Antiqua" panose="02040602050305030304" pitchFamily="18" charset="0"/>
              </a:rPr>
              <a:t> </a:t>
            </a:r>
            <a:r>
              <a:rPr kumimoji="1" lang="en-US" altLang="ko-KR" dirty="0">
                <a:latin typeface="Book Antiqua" panose="02040602050305030304" pitchFamily="18" charset="0"/>
              </a:rPr>
              <a:t>which is the highest overall.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ook Antiqua" panose="02040602050305030304" pitchFamily="18" charset="0"/>
              </a:rPr>
              <a:t>As the payment service using mobile phones evolved,</a:t>
            </a:r>
            <a:r>
              <a:rPr kumimoji="1" lang="ko-KR" altLang="en-US" dirty="0">
                <a:latin typeface="Book Antiqua" panose="02040602050305030304" pitchFamily="18" charset="0"/>
              </a:rPr>
              <a:t> </a:t>
            </a:r>
            <a:r>
              <a:rPr kumimoji="1" lang="en-US" altLang="ko-KR" dirty="0">
                <a:latin typeface="Book Antiqua" panose="02040602050305030304" pitchFamily="18" charset="0"/>
              </a:rPr>
              <a:t>the category of e-commerce was broadened.</a:t>
            </a:r>
            <a:endParaRPr kumimoji="1" lang="ko-KR" altLang="en-US" dirty="0">
              <a:latin typeface="Book Antiqua" panose="02040602050305030304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0C0089-B251-344F-88D0-C1C56DDD6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71" y="1176351"/>
            <a:ext cx="7222017" cy="32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03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1738" y="927447"/>
            <a:ext cx="11710262" cy="5470230"/>
          </a:xfrm>
          <a:prstGeom prst="rect">
            <a:avLst/>
          </a:prstGeom>
          <a:solidFill>
            <a:schemeClr val="bg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4778" y="96659"/>
            <a:ext cx="4441032" cy="830788"/>
            <a:chOff x="205285" y="96647"/>
            <a:chExt cx="444103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3337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Market Research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4317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Demand of delivery is increasing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650D9D7-D0FC-DC43-A053-63DCBB01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81" y="1327348"/>
            <a:ext cx="3603915" cy="3428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7AE0E4-01E5-804D-A52A-50FC314E9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44" y="1327348"/>
            <a:ext cx="3414314" cy="3424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상자 7">
            <a:extLst>
              <a:ext uri="{FF2B5EF4-FFF2-40B4-BE49-F238E27FC236}">
                <a16:creationId xmlns:a16="http://schemas.microsoft.com/office/drawing/2014/main" id="{61CC37CA-430C-654F-B9C1-83154CB1A740}"/>
              </a:ext>
            </a:extLst>
          </p:cNvPr>
          <p:cNvSpPr txBox="1"/>
          <p:nvPr/>
        </p:nvSpPr>
        <p:spPr>
          <a:xfrm>
            <a:off x="1074862" y="5059545"/>
            <a:ext cx="10596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ookman Old Style" panose="02050604050505020204" pitchFamily="18" charset="0"/>
              </a:rPr>
              <a:t>Delivery apps have an opportunity to increase the demand for delivery and to expand the </a:t>
            </a:r>
          </a:p>
          <a:p>
            <a:r>
              <a:rPr kumimoji="1" lang="en-US" altLang="ko-KR" dirty="0">
                <a:latin typeface="Bookman Old Style" panose="02050604050505020204" pitchFamily="18" charset="0"/>
              </a:rPr>
              <a:t>e-commerce market. It is growing greatly.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ookman Old Style" panose="02050604050505020204" pitchFamily="18" charset="0"/>
              </a:rPr>
              <a:t>The nation of delivery raised the sales of 49.5 billion won more than four times in 2015.</a:t>
            </a:r>
            <a:endParaRPr kumimoji="1" lang="ko-KR" alt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569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6690" y="921039"/>
            <a:ext cx="11710262" cy="5470230"/>
          </a:xfrm>
          <a:prstGeom prst="rect">
            <a:avLst/>
          </a:prstGeom>
          <a:solidFill>
            <a:srgbClr val="EBEBE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4778" y="96659"/>
            <a:ext cx="4441032" cy="830788"/>
            <a:chOff x="205285" y="96647"/>
            <a:chExt cx="4441032" cy="830788"/>
          </a:xfrm>
        </p:grpSpPr>
        <p:sp>
          <p:nvSpPr>
            <p:cNvPr id="19" name="직사각형 18"/>
            <p:cNvSpPr/>
            <p:nvPr/>
          </p:nvSpPr>
          <p:spPr>
            <a:xfrm>
              <a:off x="205285" y="188573"/>
              <a:ext cx="123825" cy="660400"/>
            </a:xfrm>
            <a:prstGeom prst="rect">
              <a:avLst/>
            </a:prstGeom>
            <a:gradFill>
              <a:gsLst>
                <a:gs pos="49000">
                  <a:srgbClr val="8F3B4D"/>
                </a:gs>
                <a:gs pos="17000">
                  <a:srgbClr val="712F3D"/>
                </a:gs>
                <a:gs pos="0">
                  <a:srgbClr val="462B2F"/>
                </a:gs>
                <a:gs pos="100000">
                  <a:srgbClr val="B96A7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9110" y="96647"/>
              <a:ext cx="3337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man Old Style" panose="02050604050505020204" pitchFamily="18" charset="0"/>
                  <a:ea typeface="KoPub돋움체 Bold" panose="00000800000000000000" pitchFamily="2" charset="-127"/>
                </a:rPr>
                <a:t>Market Research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110" y="496548"/>
              <a:ext cx="4317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gradFill>
                    <a:gsLst>
                      <a:gs pos="65000">
                        <a:srgbClr val="8F3B4D"/>
                      </a:gs>
                      <a:gs pos="29000">
                        <a:srgbClr val="712F3D"/>
                      </a:gs>
                      <a:gs pos="0">
                        <a:srgbClr val="462B2F"/>
                      </a:gs>
                      <a:gs pos="100000">
                        <a:srgbClr val="B96A7A"/>
                      </a:gs>
                    </a:gsLst>
                    <a:lin ang="0" scaled="1"/>
                  </a:gradFill>
                  <a:latin typeface="Book Antiqua" panose="02040602050305030304" pitchFamily="18" charset="0"/>
                  <a:ea typeface="KoPub돋움체 Bold" panose="00000800000000000000" pitchFamily="2" charset="-127"/>
                </a:rPr>
                <a:t>Demand of delivery is increasing</a:t>
              </a:r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45C62F2E-67E0-6B43-BA1B-B95B5337FB6C}"/>
              </a:ext>
            </a:extLst>
          </p:cNvPr>
          <p:cNvGraphicFramePr/>
          <p:nvPr/>
        </p:nvGraphicFramePr>
        <p:xfrm>
          <a:off x="2602642" y="935806"/>
          <a:ext cx="7018358" cy="4831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텍스트상자 4">
            <a:extLst>
              <a:ext uri="{FF2B5EF4-FFF2-40B4-BE49-F238E27FC236}">
                <a16:creationId xmlns:a16="http://schemas.microsoft.com/office/drawing/2014/main" id="{F8AD897A-71F5-EB46-AA25-F10E0CFF6A47}"/>
              </a:ext>
            </a:extLst>
          </p:cNvPr>
          <p:cNvSpPr txBox="1"/>
          <p:nvPr/>
        </p:nvSpPr>
        <p:spPr>
          <a:xfrm>
            <a:off x="1224906" y="5816992"/>
            <a:ext cx="1006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ookman Old Style" panose="02050604050505020204" pitchFamily="18" charset="0"/>
              </a:rPr>
              <a:t>Therefore, as the demand for delivery increases, the number of motorcycle accidents </a:t>
            </a:r>
          </a:p>
          <a:p>
            <a:r>
              <a:rPr kumimoji="1" lang="en-US" altLang="ko-KR" dirty="0">
                <a:latin typeface="Bookman Old Style" panose="02050604050505020204" pitchFamily="18" charset="0"/>
              </a:rPr>
              <a:t>and casualties also increases.</a:t>
            </a:r>
            <a:endParaRPr kumimoji="1" lang="ko-KR" alt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268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51849" y="3706690"/>
            <a:ext cx="3810500" cy="48151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062348" y="1794730"/>
            <a:ext cx="3717417" cy="4517392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4433" y="1794730"/>
            <a:ext cx="3717417" cy="4517392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231635"/>
            <a:ext cx="265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0D9D8-862B-8143-8075-2943CF5DF14F}"/>
              </a:ext>
            </a:extLst>
          </p:cNvPr>
          <p:cNvSpPr txBox="1"/>
          <p:nvPr/>
        </p:nvSpPr>
        <p:spPr>
          <a:xfrm>
            <a:off x="5544363" y="462023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Bluetooth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C2548-FAA9-2B4C-A00E-D601640ED823}"/>
              </a:ext>
            </a:extLst>
          </p:cNvPr>
          <p:cNvSpPr txBox="1"/>
          <p:nvPr/>
        </p:nvSpPr>
        <p:spPr>
          <a:xfrm>
            <a:off x="2496299" y="487353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TMap API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D43D8E-3358-0C45-9BB1-FF1224605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72" y="2620162"/>
            <a:ext cx="2979194" cy="21847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4907DF-ABDC-6A4B-A3E9-DFF84B9A4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100000" l="10000" r="90000">
                        <a14:foregroundMark x1="33111" y1="22889" x2="33111" y2="22889"/>
                        <a14:foregroundMark x1="41111" y1="17333" x2="41111" y2="17333"/>
                        <a14:foregroundMark x1="57556" y1="17333" x2="57556" y2="17333"/>
                        <a14:foregroundMark x1="68667" y1="23778" x2="68667" y2="23778"/>
                        <a14:foregroundMark x1="68667" y1="33111" x2="68667" y2="33111"/>
                        <a14:foregroundMark x1="66667" y1="51333" x2="66667" y2="51333"/>
                        <a14:foregroundMark x1="58000" y1="60222" x2="58000" y2="60222"/>
                        <a14:foregroundMark x1="54000" y1="68889" x2="54000" y2="68889"/>
                        <a14:foregroundMark x1="46000" y1="64889" x2="46000" y2="64889"/>
                        <a14:foregroundMark x1="36000" y1="46667" x2="36000" y2="46667"/>
                        <a14:foregroundMark x1="32444" y1="41556" x2="32444" y2="41556"/>
                        <a14:foregroundMark x1="32444" y1="28444" x2="32444" y2="28444"/>
                        <a14:foregroundMark x1="41556" y1="19111" x2="41556" y2="19111"/>
                        <a14:foregroundMark x1="54222" y1="18444" x2="54222" y2="18444"/>
                        <a14:foregroundMark x1="59556" y1="18444" x2="59556" y2="18444"/>
                        <a14:foregroundMark x1="63556" y1="20667" x2="63556" y2="20667"/>
                        <a14:foregroundMark x1="63556" y1="22889" x2="63556" y2="22889"/>
                        <a14:foregroundMark x1="67556" y1="30222" x2="67556" y2="30222"/>
                        <a14:foregroundMark x1="67556" y1="35333" x2="67556" y2="35333"/>
                        <a14:foregroundMark x1="65556" y1="51333" x2="65556" y2="51333"/>
                        <a14:foregroundMark x1="53333" y1="55333" x2="52000" y2="56000"/>
                        <a14:foregroundMark x1="48000" y1="55778" x2="48000" y2="55778"/>
                        <a14:foregroundMark x1="40000" y1="53556" x2="40000" y2="53556"/>
                        <a14:foregroundMark x1="36444" y1="53111" x2="36444" y2="53111"/>
                        <a14:foregroundMark x1="36000" y1="53111" x2="36000" y2="5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3" y="4097879"/>
            <a:ext cx="1779877" cy="177987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072C861-180F-8444-B556-2E702C655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50" y="3216248"/>
            <a:ext cx="1300417" cy="140399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703155" y="3923066"/>
            <a:ext cx="2393092" cy="2146812"/>
            <a:chOff x="2637783" y="2936414"/>
            <a:chExt cx="2895641" cy="2597642"/>
          </a:xfrm>
        </p:grpSpPr>
        <p:sp>
          <p:nvSpPr>
            <p:cNvPr id="21" name="TextBox 20"/>
            <p:cNvSpPr txBox="1"/>
            <p:nvPr/>
          </p:nvSpPr>
          <p:spPr>
            <a:xfrm>
              <a:off x="3438555" y="51647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522028"/>
                  </a:solidFill>
                  <a:latin typeface="Book Antiqua" panose="02040602050305030304" pitchFamily="18" charset="0"/>
                  <a:ea typeface="KoreanYNMYTL" panose="02020600000000000000" pitchFamily="18" charset="-127"/>
                </a:rPr>
                <a:t>Arduino</a:t>
              </a:r>
              <a:endParaRPr lang="ko-KR" altLang="en-US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AC3AC8-3ABF-AC42-B64E-C67D8854253E}"/>
                </a:ext>
              </a:extLst>
            </p:cNvPr>
            <p:cNvGrpSpPr/>
            <p:nvPr/>
          </p:nvGrpSpPr>
          <p:grpSpPr>
            <a:xfrm>
              <a:off x="2637783" y="2936414"/>
              <a:ext cx="2895641" cy="2461831"/>
              <a:chOff x="391399" y="1448060"/>
              <a:chExt cx="4653482" cy="396406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8468A9F-2B6A-C240-AC6D-BD8F259AC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27" b="89774" l="150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84125" y="1555334"/>
                <a:ext cx="3575816" cy="3361267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3BDD7CD-89B3-2641-B3CE-716B17554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8158" l="2368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600" y="1889839"/>
                <a:ext cx="3522281" cy="3522281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42429A2-AE68-F443-B881-9418E554D6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5942" y1="26518" x2="35942" y2="26518"/>
                        <a14:foregroundMark x1="62460" y1="26198" x2="62460" y2="26198"/>
                        <a14:foregroundMark x1="59744" y1="11182" x2="59744" y2="11182"/>
                        <a14:foregroundMark x1="37220" y1="77316" x2="37220" y2="7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30" y="1824914"/>
            <a:ext cx="1612655" cy="16126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D9C9B2-4AE9-AE4F-A7D6-11B86002CED1}"/>
              </a:ext>
            </a:extLst>
          </p:cNvPr>
          <p:cNvSpPr txBox="1"/>
          <p:nvPr/>
        </p:nvSpPr>
        <p:spPr>
          <a:xfrm>
            <a:off x="9249275" y="362223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3D Printer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pic>
        <p:nvPicPr>
          <p:cNvPr id="1030" name="Picture 6" descr="ìëë¡ì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000" r="92000">
                        <a14:foregroundMark x1="47400" y1="21200" x2="47400" y2="21200"/>
                        <a14:foregroundMark x1="52000" y1="16600" x2="52000" y2="16600"/>
                        <a14:foregroundMark x1="26200" y1="36800" x2="26200" y2="36800"/>
                        <a14:foregroundMark x1="47400" y1="41000" x2="47400" y2="41000"/>
                        <a14:foregroundMark x1="55000" y1="36400" x2="55000" y2="36400"/>
                        <a14:foregroundMark x1="73400" y1="39400" x2="73400" y2="39400"/>
                        <a14:foregroundMark x1="16800" y1="82600" x2="16800" y2="82600"/>
                        <a14:foregroundMark x1="8000" y1="83400" x2="8000" y2="83400"/>
                        <a14:foregroundMark x1="26000" y1="82000" x2="26000" y2="82000"/>
                        <a14:foregroundMark x1="42400" y1="82400" x2="42400" y2="82400"/>
                        <a14:foregroundMark x1="55000" y1="81600" x2="55000" y2="81600"/>
                        <a14:foregroundMark x1="70200" y1="81800" x2="70200" y2="81800"/>
                        <a14:foregroundMark x1="79800" y1="84000" x2="79800" y2="84000"/>
                        <a14:foregroundMark x1="92000" y1="82600" x2="92000" y2="8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9" y="2200467"/>
            <a:ext cx="1836150" cy="183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C2548-FAA9-2B4C-A00E-D601640ED823}"/>
              </a:ext>
            </a:extLst>
          </p:cNvPr>
          <p:cNvSpPr txBox="1"/>
          <p:nvPr/>
        </p:nvSpPr>
        <p:spPr>
          <a:xfrm>
            <a:off x="1205013" y="57583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GPS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40251" y="1349454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Arduino Glasses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7716" y="1352247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31618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101897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Android Application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" y="501798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Navigation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7C736-6821-454B-83EC-D827C5C93741}"/>
              </a:ext>
            </a:extLst>
          </p:cNvPr>
          <p:cNvSpPr txBox="1"/>
          <p:nvPr/>
        </p:nvSpPr>
        <p:spPr>
          <a:xfrm>
            <a:off x="3872284" y="4584974"/>
            <a:ext cx="790518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Show</a:t>
            </a:r>
            <a:r>
              <a:rPr kumimoji="1" lang="ko-KR" altLang="en-US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 </a:t>
            </a: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Map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Give Path Information to Destination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Find the nearest POI (Point of Interest) on the path and the directions to the POI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Send Information to Arduino using Bluetooth</a:t>
            </a:r>
            <a:endParaRPr kumimoji="1" lang="ko-KR" altLang="en-US" sz="2000" dirty="0">
              <a:solidFill>
                <a:srgbClr val="712F3D"/>
              </a:solidFill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C2548-FAA9-2B4C-A00E-D601640ED823}"/>
              </a:ext>
            </a:extLst>
          </p:cNvPr>
          <p:cNvSpPr txBox="1"/>
          <p:nvPr/>
        </p:nvSpPr>
        <p:spPr>
          <a:xfrm>
            <a:off x="1371139" y="4314269"/>
            <a:ext cx="138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TMap API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72C861-180F-8444-B556-2E702C65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43" y="2751306"/>
            <a:ext cx="1338585" cy="1445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67C736-6821-454B-83EC-D827C5C93741}"/>
              </a:ext>
            </a:extLst>
          </p:cNvPr>
          <p:cNvSpPr txBox="1"/>
          <p:nvPr/>
        </p:nvSpPr>
        <p:spPr>
          <a:xfrm>
            <a:off x="3861398" y="2412477"/>
            <a:ext cx="790518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Search Path to Destination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Find Information about the Path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kumimoji="1" lang="en-US" altLang="ko-KR" sz="16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The information contains directions from each POI to destination, POIs and etc 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Send the Information to App</a:t>
            </a:r>
            <a:endParaRPr kumimoji="1" lang="ko-KR" altLang="en-US" sz="2000" dirty="0">
              <a:solidFill>
                <a:srgbClr val="712F3D"/>
              </a:solidFill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929E1-D536-D24A-A641-5F780D85F02D}"/>
              </a:ext>
            </a:extLst>
          </p:cNvPr>
          <p:cNvSpPr txBox="1"/>
          <p:nvPr/>
        </p:nvSpPr>
        <p:spPr>
          <a:xfrm>
            <a:off x="1732102" y="2345327"/>
            <a:ext cx="59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22028"/>
                </a:solidFill>
                <a:latin typeface="Book Antiqua" panose="02040602050305030304" pitchFamily="18" charset="0"/>
                <a:ea typeface="KoreanYNMYTL" panose="02020600000000000000" pitchFamily="18" charset="-127"/>
              </a:rPr>
              <a:t>GPS</a:t>
            </a:r>
            <a:endParaRPr lang="ko-KR" altLang="en-US" b="1" dirty="0">
              <a:solidFill>
                <a:srgbClr val="522028"/>
              </a:solidFill>
              <a:latin typeface="Book Antiqua" panose="02040602050305030304" pitchFamily="18" charset="0"/>
              <a:ea typeface="KoreanYNMYTL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4907DF-ABDC-6A4B-A3E9-DFF84B9A4A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100000" l="10000" r="90000">
                        <a14:foregroundMark x1="33111" y1="22889" x2="33111" y2="22889"/>
                        <a14:foregroundMark x1="41111" y1="17333" x2="41111" y2="17333"/>
                        <a14:foregroundMark x1="57556" y1="17333" x2="57556" y2="17333"/>
                        <a14:foregroundMark x1="68667" y1="23778" x2="68667" y2="23778"/>
                        <a14:foregroundMark x1="68667" y1="33111" x2="68667" y2="33111"/>
                        <a14:foregroundMark x1="66667" y1="51333" x2="66667" y2="51333"/>
                        <a14:foregroundMark x1="58000" y1="60222" x2="58000" y2="60222"/>
                        <a14:foregroundMark x1="54000" y1="68889" x2="54000" y2="68889"/>
                        <a14:foregroundMark x1="46000" y1="64889" x2="46000" y2="64889"/>
                        <a14:foregroundMark x1="36000" y1="46667" x2="36000" y2="46667"/>
                        <a14:foregroundMark x1="32444" y1="41556" x2="32444" y2="41556"/>
                        <a14:foregroundMark x1="32444" y1="28444" x2="32444" y2="28444"/>
                        <a14:foregroundMark x1="41556" y1="19111" x2="41556" y2="19111"/>
                        <a14:foregroundMark x1="54222" y1="18444" x2="54222" y2="18444"/>
                        <a14:foregroundMark x1="59556" y1="18444" x2="59556" y2="18444"/>
                        <a14:foregroundMark x1="63556" y1="20667" x2="63556" y2="20667"/>
                        <a14:foregroundMark x1="63556" y1="22889" x2="63556" y2="22889"/>
                        <a14:foregroundMark x1="67556" y1="30222" x2="67556" y2="30222"/>
                        <a14:foregroundMark x1="67556" y1="35333" x2="67556" y2="35333"/>
                        <a14:foregroundMark x1="65556" y1="51333" x2="65556" y2="51333"/>
                        <a14:foregroundMark x1="53333" y1="55333" x2="52000" y2="56000"/>
                        <a14:foregroundMark x1="48000" y1="55778" x2="48000" y2="55778"/>
                        <a14:foregroundMark x1="40000" y1="53556" x2="40000" y2="53556"/>
                        <a14:foregroundMark x1="36444" y1="53111" x2="36444" y2="53111"/>
                        <a14:foregroundMark x1="36000" y1="53111" x2="36000" y2="5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00" y="884493"/>
            <a:ext cx="1618070" cy="1618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67C736-6821-454B-83EC-D827C5C93741}"/>
              </a:ext>
            </a:extLst>
          </p:cNvPr>
          <p:cNvSpPr txBox="1"/>
          <p:nvPr/>
        </p:nvSpPr>
        <p:spPr>
          <a:xfrm>
            <a:off x="3872284" y="1108752"/>
            <a:ext cx="7905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Find User’s Location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Set Starting Point</a:t>
            </a:r>
            <a:endParaRPr kumimoji="1" lang="ko-KR" altLang="en-US" sz="2000" dirty="0">
              <a:solidFill>
                <a:srgbClr val="712F3D"/>
              </a:solidFill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pic>
        <p:nvPicPr>
          <p:cNvPr id="15" name="Picture 6" descr="ìëë¡ì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000" r="92000">
                        <a14:foregroundMark x1="47400" y1="21200" x2="47400" y2="21200"/>
                        <a14:foregroundMark x1="52000" y1="16600" x2="52000" y2="16600"/>
                        <a14:foregroundMark x1="26200" y1="36800" x2="26200" y2="36800"/>
                        <a14:foregroundMark x1="47400" y1="41000" x2="47400" y2="41000"/>
                        <a14:foregroundMark x1="55000" y1="36400" x2="55000" y2="36400"/>
                        <a14:foregroundMark x1="73400" y1="39400" x2="73400" y2="39400"/>
                        <a14:foregroundMark x1="16800" y1="82600" x2="16800" y2="82600"/>
                        <a14:foregroundMark x1="8000" y1="83400" x2="8000" y2="83400"/>
                        <a14:foregroundMark x1="26000" y1="82000" x2="26000" y2="82000"/>
                        <a14:foregroundMark x1="42400" y1="82400" x2="42400" y2="82400"/>
                        <a14:foregroundMark x1="55000" y1="81600" x2="55000" y2="81600"/>
                        <a14:foregroundMark x1="70200" y1="81800" x2="70200" y2="81800"/>
                        <a14:foregroundMark x1="79800" y1="84000" x2="79800" y2="84000"/>
                        <a14:foregroundMark x1="92000" y1="82600" x2="92000" y2="8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60" y="4813260"/>
            <a:ext cx="1836150" cy="183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3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178213" y="3170993"/>
            <a:ext cx="320402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② 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Search Button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Click this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You can see a map with a path from current location to destination that you entered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101897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Android Application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" y="501798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Navigation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10A50-DA3E-4240-9236-E68E5936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05" y="1108496"/>
            <a:ext cx="2968840" cy="476979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 flipV="1">
            <a:off x="3057305" y="1534886"/>
            <a:ext cx="2394857" cy="2185274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100943" y="1534886"/>
            <a:ext cx="957943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152312" y="1368056"/>
            <a:ext cx="349544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Search Bar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Enter your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finds your destination automatically according to what you 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Must select your destination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2033910" y="1491046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5406619" y="3684452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H="1" flipV="1">
            <a:off x="3254829" y="3412323"/>
            <a:ext cx="1774015" cy="733958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2467101" y="3412323"/>
            <a:ext cx="791688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/>
          <p:cNvSpPr/>
          <p:nvPr/>
        </p:nvSpPr>
        <p:spPr>
          <a:xfrm>
            <a:off x="2470464" y="3357598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/>
          <p:cNvSpPr/>
          <p:nvPr/>
        </p:nvSpPr>
        <p:spPr>
          <a:xfrm>
            <a:off x="4983779" y="4097830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177148" y="4633027"/>
            <a:ext cx="387686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③ 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Bluetooth Button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Click this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You can check your bluetooth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You can see a bluetooth device list that can be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Select ‘HC-05’(Arduino Glasses)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connects the device</a:t>
            </a:r>
          </a:p>
          <a:p>
            <a:pPr lvl="1"/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2517571" y="4833999"/>
            <a:ext cx="791688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/>
          <p:cNvSpPr/>
          <p:nvPr/>
        </p:nvSpPr>
        <p:spPr>
          <a:xfrm>
            <a:off x="2470464" y="4777963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3309259" y="4438615"/>
            <a:ext cx="2715816" cy="395384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연결자 35"/>
          <p:cNvSpPr/>
          <p:nvPr/>
        </p:nvSpPr>
        <p:spPr>
          <a:xfrm>
            <a:off x="5980006" y="4390164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8230700" y="1311778"/>
            <a:ext cx="387686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④  </a:t>
            </a: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Navi Button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Click this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starts to send information of directions and rest distance to next POI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7798419" y="1524000"/>
            <a:ext cx="369327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40"/>
          <p:cNvSpPr/>
          <p:nvPr/>
        </p:nvSpPr>
        <p:spPr>
          <a:xfrm>
            <a:off x="8156659" y="1480161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44" idx="0"/>
          </p:cNvCxnSpPr>
          <p:nvPr/>
        </p:nvCxnSpPr>
        <p:spPr>
          <a:xfrm flipH="1">
            <a:off x="7044659" y="1524000"/>
            <a:ext cx="749488" cy="2838428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연결자 43"/>
          <p:cNvSpPr/>
          <p:nvPr/>
        </p:nvSpPr>
        <p:spPr>
          <a:xfrm>
            <a:off x="6989934" y="4362428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7809681" y="5609846"/>
            <a:ext cx="369327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순서도: 연결자 49"/>
          <p:cNvSpPr/>
          <p:nvPr/>
        </p:nvSpPr>
        <p:spPr>
          <a:xfrm>
            <a:off x="8146149" y="5566007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endCxn id="52" idx="3"/>
          </p:cNvCxnSpPr>
          <p:nvPr/>
        </p:nvCxnSpPr>
        <p:spPr>
          <a:xfrm flipH="1" flipV="1">
            <a:off x="5351637" y="5411260"/>
            <a:ext cx="2468554" cy="198913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연결자 51"/>
          <p:cNvSpPr/>
          <p:nvPr/>
        </p:nvSpPr>
        <p:spPr>
          <a:xfrm>
            <a:off x="5335608" y="5317839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8334325" y="5453301"/>
            <a:ext cx="387686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Navi Button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When you click this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turns off GPS service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H="1">
            <a:off x="7799547" y="3641368"/>
            <a:ext cx="369327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/>
          <p:cNvSpPr/>
          <p:nvPr/>
        </p:nvSpPr>
        <p:spPr>
          <a:xfrm>
            <a:off x="8156659" y="3587019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endCxn id="61" idx="0"/>
          </p:cNvCxnSpPr>
          <p:nvPr/>
        </p:nvCxnSpPr>
        <p:spPr>
          <a:xfrm flipH="1">
            <a:off x="6795406" y="3641744"/>
            <a:ext cx="1003013" cy="1676095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연결자 60"/>
          <p:cNvSpPr/>
          <p:nvPr/>
        </p:nvSpPr>
        <p:spPr>
          <a:xfrm>
            <a:off x="6740681" y="5317839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8334325" y="3473105"/>
            <a:ext cx="38768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Navi Button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When you click this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initialize this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You can enter new destination</a:t>
            </a:r>
          </a:p>
          <a:p>
            <a:endParaRPr lang="en-US" altLang="ko-KR" sz="1400" b="1" dirty="0">
              <a:solidFill>
                <a:srgbClr val="8F3B4D"/>
              </a:solidFill>
              <a:latin typeface="Book Antiqua" panose="02040602050305030304" pitchFamily="18" charset="0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6769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101897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Android Application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" y="501798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Navigation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C4178-EC46-0748-8B60-8A0349F26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70" y="1256752"/>
            <a:ext cx="3454400" cy="4605866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flipH="1">
            <a:off x="5558353" y="1614082"/>
            <a:ext cx="369327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5916593" y="1570243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endCxn id="29" idx="7"/>
          </p:cNvCxnSpPr>
          <p:nvPr/>
        </p:nvCxnSpPr>
        <p:spPr>
          <a:xfrm flipH="1">
            <a:off x="3508946" y="1614082"/>
            <a:ext cx="2063082" cy="752596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연결자 28"/>
          <p:cNvSpPr/>
          <p:nvPr/>
        </p:nvSpPr>
        <p:spPr>
          <a:xfrm>
            <a:off x="3415525" y="2350649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6192876" y="1444436"/>
            <a:ext cx="4842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Map with a Path to Your Destination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When you click the search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You can see this scene</a:t>
            </a: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5572028" y="3326608"/>
            <a:ext cx="369327" cy="0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연결자 31"/>
          <p:cNvSpPr/>
          <p:nvPr/>
        </p:nvSpPr>
        <p:spPr>
          <a:xfrm>
            <a:off x="5919382" y="3271883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>
            <a:endCxn id="35" idx="1"/>
          </p:cNvCxnSpPr>
          <p:nvPr/>
        </p:nvCxnSpPr>
        <p:spPr>
          <a:xfrm flipH="1" flipV="1">
            <a:off x="3690528" y="2711628"/>
            <a:ext cx="1881502" cy="614981"/>
          </a:xfrm>
          <a:prstGeom prst="line">
            <a:avLst/>
          </a:prstGeom>
          <a:ln>
            <a:solidFill>
              <a:srgbClr val="71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연결자 34"/>
          <p:cNvSpPr/>
          <p:nvPr/>
        </p:nvSpPr>
        <p:spPr>
          <a:xfrm>
            <a:off x="3674499" y="2695599"/>
            <a:ext cx="109450" cy="109450"/>
          </a:xfrm>
          <a:prstGeom prst="flowChartConnector">
            <a:avLst/>
          </a:prstGeom>
          <a:solidFill>
            <a:srgbClr val="71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FBD0F4-7535-AA4A-AB0A-ABA2FAD6A11B}"/>
              </a:ext>
            </a:extLst>
          </p:cNvPr>
          <p:cNvSpPr txBox="1"/>
          <p:nvPr/>
        </p:nvSpPr>
        <p:spPr>
          <a:xfrm>
            <a:off x="6192876" y="3162941"/>
            <a:ext cx="506370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Path from Your Location to Destination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This path contains information about POIs, directions at each POIs, roads and etc on the path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finds the direction that you should go, wherever you are, using the information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It finds the nearest POI on the path, wherever you are, and guides the direction and the rest distance to the POI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8F3B4D"/>
                </a:solidFill>
                <a:latin typeface="Book Antiqua" panose="02040602050305030304" pitchFamily="18" charset="0"/>
                <a:ea typeface="KoPub돋움체 Bold" panose="00000800000000000000" pitchFamily="2" charset="-127"/>
              </a:rPr>
              <a:t>And they are sent to the arduino glasses</a:t>
            </a:r>
          </a:p>
        </p:txBody>
      </p:sp>
    </p:spTree>
    <p:extLst>
      <p:ext uri="{BB962C8B-B14F-4D97-AF65-F5344CB8AC3E}">
        <p14:creationId xmlns:p14="http://schemas.microsoft.com/office/powerpoint/2010/main" val="4525587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0025" y="193823"/>
            <a:ext cx="123825" cy="660400"/>
          </a:xfrm>
          <a:prstGeom prst="rect">
            <a:avLst/>
          </a:prstGeom>
          <a:gradFill>
            <a:gsLst>
              <a:gs pos="49000">
                <a:srgbClr val="8F3B4D"/>
              </a:gs>
              <a:gs pos="17000">
                <a:srgbClr val="712F3D"/>
              </a:gs>
              <a:gs pos="0">
                <a:srgbClr val="462B2F"/>
              </a:gs>
              <a:gs pos="100000">
                <a:srgbClr val="B96A7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3850" y="101897"/>
            <a:ext cx="316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man Old Style" panose="02050604050505020204" pitchFamily="18" charset="0"/>
                <a:ea typeface="KoPub돋움체 Bold" panose="00000800000000000000" pitchFamily="2" charset="-127"/>
              </a:rPr>
              <a:t>Arduino Glasses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" y="501798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>
                  <a:gsLst>
                    <a:gs pos="65000">
                      <a:srgbClr val="8F3B4D"/>
                    </a:gs>
                    <a:gs pos="29000">
                      <a:srgbClr val="712F3D"/>
                    </a:gs>
                    <a:gs pos="0">
                      <a:srgbClr val="462B2F"/>
                    </a:gs>
                    <a:gs pos="100000">
                      <a:srgbClr val="B96A7A"/>
                    </a:gs>
                  </a:gsLst>
                  <a:lin ang="0" scaled="1"/>
                </a:gradFill>
                <a:latin typeface="Book Antiqua" panose="02040602050305030304" pitchFamily="18" charset="0"/>
                <a:ea typeface="KoPub돋움체 Bold" panose="00000800000000000000" pitchFamily="2" charset="-127"/>
              </a:rPr>
              <a:t>Structure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16806E-9353-164E-AA1E-9156A88896AC}"/>
              </a:ext>
            </a:extLst>
          </p:cNvPr>
          <p:cNvGrpSpPr/>
          <p:nvPr/>
        </p:nvGrpSpPr>
        <p:grpSpPr>
          <a:xfrm>
            <a:off x="1342330" y="1581545"/>
            <a:ext cx="3441487" cy="2909451"/>
            <a:chOff x="6797961" y="1917183"/>
            <a:chExt cx="4494975" cy="33857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0419FF-670F-0A45-B3F8-B6EBE2795693}"/>
                </a:ext>
              </a:extLst>
            </p:cNvPr>
            <p:cNvGrpSpPr/>
            <p:nvPr/>
          </p:nvGrpSpPr>
          <p:grpSpPr>
            <a:xfrm>
              <a:off x="6880574" y="1917183"/>
              <a:ext cx="1655248" cy="1892353"/>
              <a:chOff x="2865862" y="613317"/>
              <a:chExt cx="1655248" cy="189235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B69DDFB-0608-5D46-B56C-0414A759FE0A}"/>
                  </a:ext>
                </a:extLst>
              </p:cNvPr>
              <p:cNvSpPr/>
              <p:nvPr/>
            </p:nvSpPr>
            <p:spPr>
              <a:xfrm>
                <a:off x="2865862" y="613317"/>
                <a:ext cx="1620893" cy="18923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66563D-0300-AA47-BAB4-69CD710AE821}"/>
                  </a:ext>
                </a:extLst>
              </p:cNvPr>
              <p:cNvSpPr txBox="1"/>
              <p:nvPr/>
            </p:nvSpPr>
            <p:spPr>
              <a:xfrm>
                <a:off x="2872946" y="949712"/>
                <a:ext cx="1648164" cy="859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Arduino Nano</a:t>
                </a:r>
              </a:p>
              <a:p>
                <a:r>
                  <a:rPr kumimoji="1" lang="en-US" altLang="ko-KR" sz="14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Atmega</a:t>
                </a:r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 328p</a:t>
                </a:r>
              </a:p>
              <a:p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5V, 16Mhz</a:t>
                </a:r>
                <a:endParaRPr kumimoji="1" lang="ko-KR" altLang="en-US" sz="14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FC0F24-3C10-0949-AE2D-DC8AA8313CC5}"/>
                </a:ext>
              </a:extLst>
            </p:cNvPr>
            <p:cNvGrpSpPr/>
            <p:nvPr/>
          </p:nvGrpSpPr>
          <p:grpSpPr>
            <a:xfrm>
              <a:off x="9410277" y="2102924"/>
              <a:ext cx="1882659" cy="1171792"/>
              <a:chOff x="5310445" y="701250"/>
              <a:chExt cx="1882659" cy="117179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FEDD699-2557-E74F-AC5B-1616D13C34C2}"/>
                  </a:ext>
                </a:extLst>
              </p:cNvPr>
              <p:cNvSpPr/>
              <p:nvPr/>
            </p:nvSpPr>
            <p:spPr>
              <a:xfrm>
                <a:off x="5392799" y="701250"/>
                <a:ext cx="1739324" cy="1171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D03764-F8BB-5A4C-BD43-489E348B3112}"/>
                  </a:ext>
                </a:extLst>
              </p:cNvPr>
              <p:cNvSpPr txBox="1"/>
              <p:nvPr/>
            </p:nvSpPr>
            <p:spPr>
              <a:xfrm>
                <a:off x="5310445" y="840960"/>
                <a:ext cx="1882659" cy="859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OLED 0.96 Inch</a:t>
                </a:r>
              </a:p>
              <a:p>
                <a:pPr algn="ctr"/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SPI</a:t>
                </a:r>
              </a:p>
              <a:p>
                <a:pPr algn="ctr"/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128x64</a:t>
                </a:r>
                <a:endParaRPr kumimoji="1" lang="ko-KR" altLang="en-US" sz="14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E377D06-9ED7-6A44-98E4-FAA3667064ED}"/>
                </a:ext>
              </a:extLst>
            </p:cNvPr>
            <p:cNvGrpSpPr/>
            <p:nvPr/>
          </p:nvGrpSpPr>
          <p:grpSpPr>
            <a:xfrm>
              <a:off x="9485547" y="3347871"/>
              <a:ext cx="1460810" cy="923330"/>
              <a:chOff x="5516952" y="2505670"/>
              <a:chExt cx="1460810" cy="92333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86F3CAD-BFA1-BC44-9EBF-05D4C18AD186}"/>
                  </a:ext>
                </a:extLst>
              </p:cNvPr>
              <p:cNvSpPr/>
              <p:nvPr/>
            </p:nvSpPr>
            <p:spPr>
              <a:xfrm>
                <a:off x="5516952" y="2505670"/>
                <a:ext cx="1460810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7CEA3C-70C9-6A46-B5A9-FBC67BB1ABA1}"/>
                  </a:ext>
                </a:extLst>
              </p:cNvPr>
              <p:cNvSpPr txBox="1"/>
              <p:nvPr/>
            </p:nvSpPr>
            <p:spPr>
              <a:xfrm>
                <a:off x="5521994" y="2614421"/>
                <a:ext cx="1413670" cy="608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HC-05</a:t>
                </a:r>
              </a:p>
              <a:p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BLE module</a:t>
                </a:r>
                <a:endParaRPr kumimoji="1" lang="ko-KR" altLang="en-US" sz="14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82060AE-65A8-6047-8D99-20E003A476E0}"/>
                </a:ext>
              </a:extLst>
            </p:cNvPr>
            <p:cNvGrpSpPr/>
            <p:nvPr/>
          </p:nvGrpSpPr>
          <p:grpSpPr>
            <a:xfrm>
              <a:off x="6797961" y="4397049"/>
              <a:ext cx="1648164" cy="905921"/>
              <a:chOff x="2538824" y="3766092"/>
              <a:chExt cx="1648164" cy="90592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8298875-6FE0-6F45-AFFC-4782339C8EDD}"/>
                  </a:ext>
                </a:extLst>
              </p:cNvPr>
              <p:cNvSpPr/>
              <p:nvPr/>
            </p:nvSpPr>
            <p:spPr>
              <a:xfrm>
                <a:off x="2632501" y="3766092"/>
                <a:ext cx="1460810" cy="9059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95388A-A395-DD4B-B973-D794FC7AA926}"/>
                  </a:ext>
                </a:extLst>
              </p:cNvPr>
              <p:cNvSpPr txBox="1"/>
              <p:nvPr/>
            </p:nvSpPr>
            <p:spPr>
              <a:xfrm>
                <a:off x="2538824" y="3904071"/>
                <a:ext cx="1648164" cy="608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err="1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Lipo</a:t>
                </a:r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 Charger</a:t>
                </a:r>
              </a:p>
              <a:p>
                <a:r>
                  <a:rPr kumimoji="1" lang="en-US" altLang="ko-KR" sz="14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3.3V 330mAh</a:t>
                </a:r>
                <a:endParaRPr kumimoji="1" lang="ko-KR" altLang="en-US" sz="14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4DD3804C-C87F-0647-8C8D-AEB0D4F9D819}"/>
                </a:ext>
              </a:extLst>
            </p:cNvPr>
            <p:cNvCxnSpPr>
              <a:cxnSpLocks/>
            </p:cNvCxnSpPr>
            <p:nvPr/>
          </p:nvCxnSpPr>
          <p:spPr>
            <a:xfrm>
              <a:off x="8491169" y="2704300"/>
              <a:ext cx="100555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26AC269E-C0A5-6A4F-B1DA-37F7AD277611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73" y="3819475"/>
              <a:ext cx="0" cy="57757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C441DDEC-1BD8-1A40-95B4-AA23D0436AC2}"/>
                </a:ext>
              </a:extLst>
            </p:cNvPr>
            <p:cNvCxnSpPr>
              <a:cxnSpLocks/>
            </p:cNvCxnSpPr>
            <p:nvPr/>
          </p:nvCxnSpPr>
          <p:spPr>
            <a:xfrm>
              <a:off x="8501467" y="3608275"/>
              <a:ext cx="98408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A2AB286-27E1-2D45-8CC5-C3C54389446F}"/>
              </a:ext>
            </a:extLst>
          </p:cNvPr>
          <p:cNvSpPr txBox="1"/>
          <p:nvPr/>
        </p:nvSpPr>
        <p:spPr>
          <a:xfrm>
            <a:off x="6103461" y="1470504"/>
            <a:ext cx="17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Draw BMP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79A14-3702-7046-B898-DFE985698C2C}"/>
              </a:ext>
            </a:extLst>
          </p:cNvPr>
          <p:cNvSpPr txBox="1"/>
          <p:nvPr/>
        </p:nvSpPr>
        <p:spPr>
          <a:xfrm>
            <a:off x="5975357" y="4048820"/>
            <a:ext cx="160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Hex Code File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0CCC24-8966-9140-860F-B52E20BF21DF}"/>
              </a:ext>
            </a:extLst>
          </p:cNvPr>
          <p:cNvGrpSpPr/>
          <p:nvPr/>
        </p:nvGrpSpPr>
        <p:grpSpPr>
          <a:xfrm>
            <a:off x="8978900" y="3485845"/>
            <a:ext cx="2311262" cy="2010302"/>
            <a:chOff x="9870799" y="932685"/>
            <a:chExt cx="2311262" cy="20103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8830" y="932685"/>
              <a:ext cx="1143231" cy="105006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0799" y="1413009"/>
              <a:ext cx="1270712" cy="1113635"/>
            </a:xfrm>
            <a:prstGeom prst="rect">
              <a:avLst/>
            </a:prstGeom>
            <a:effectLst>
              <a:softEdge rad="50800"/>
            </a:effec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849" y="1934310"/>
              <a:ext cx="1080555" cy="1008677"/>
            </a:xfrm>
            <a:prstGeom prst="rect">
              <a:avLst/>
            </a:prstGeom>
            <a:effectLst>
              <a:softEdge rad="63500"/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3CDD70-A8FB-674B-B170-4F49A1E2FF55}"/>
              </a:ext>
            </a:extLst>
          </p:cNvPr>
          <p:cNvSpPr/>
          <p:nvPr/>
        </p:nvSpPr>
        <p:spPr>
          <a:xfrm>
            <a:off x="5528541" y="989421"/>
            <a:ext cx="2655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How to make an images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74019E7-5121-C94E-9BB4-23512BEB991B}"/>
              </a:ext>
            </a:extLst>
          </p:cNvPr>
          <p:cNvGrpSpPr/>
          <p:nvPr/>
        </p:nvGrpSpPr>
        <p:grpSpPr>
          <a:xfrm>
            <a:off x="5460483" y="1980763"/>
            <a:ext cx="2647653" cy="606890"/>
            <a:chOff x="4166776" y="3189548"/>
            <a:chExt cx="2647653" cy="60689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FC51D0E-E643-A44E-A284-4F06649D5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776" y="3189548"/>
              <a:ext cx="600691" cy="60069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16F582B-9BC0-6C4F-89DF-396B118EE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239" y="3189548"/>
              <a:ext cx="600691" cy="60069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E3237C8-CFD7-2A46-BC18-6947BE2D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48" y="3195748"/>
              <a:ext cx="600690" cy="60069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3410F30-9BDA-A446-94E3-03D2CDFB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657" y="3190523"/>
              <a:ext cx="479772" cy="59971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16447BB-70D9-574B-A281-E382537C4AEC}"/>
              </a:ext>
            </a:extLst>
          </p:cNvPr>
          <p:cNvSpPr txBox="1"/>
          <p:nvPr/>
        </p:nvSpPr>
        <p:spPr>
          <a:xfrm>
            <a:off x="5610167" y="3211940"/>
            <a:ext cx="224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Convert to hex code</a:t>
            </a: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C2ACE43-FCB2-4045-B77C-A7B22CC9924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733357" y="2888211"/>
            <a:ext cx="1" cy="32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A40FBB8-0672-3840-BEC4-266EF179F1E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733358" y="3581272"/>
            <a:ext cx="0" cy="42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66EEC2-94C3-3949-85A1-1E23AC819699}"/>
              </a:ext>
            </a:extLst>
          </p:cNvPr>
          <p:cNvSpPr/>
          <p:nvPr/>
        </p:nvSpPr>
        <p:spPr>
          <a:xfrm>
            <a:off x="1414052" y="984741"/>
            <a:ext cx="3458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Overall structure of the </a:t>
            </a:r>
            <a:r>
              <a:rPr kumimoji="1" lang="en-US" altLang="ko-KR" sz="2000" dirty="0" err="1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arduino</a:t>
            </a:r>
            <a:endParaRPr kumimoji="1" lang="en-US" altLang="ko-KR" sz="2000" dirty="0">
              <a:solidFill>
                <a:srgbClr val="712F3D"/>
              </a:solidFill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979BC35-242F-6C4B-AFE2-21CB5F6B3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207" y="4553266"/>
            <a:ext cx="2654300" cy="212090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314D2D-D369-0A40-A482-565B9650B610}"/>
              </a:ext>
            </a:extLst>
          </p:cNvPr>
          <p:cNvSpPr/>
          <p:nvPr/>
        </p:nvSpPr>
        <p:spPr>
          <a:xfrm>
            <a:off x="8607093" y="989421"/>
            <a:ext cx="3177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Load the hex code on display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14BA895-67D8-4A49-BA29-9184BA189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469" y="1756923"/>
            <a:ext cx="3470349" cy="17400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D3984CE-D9E2-444E-A11F-566B45ADC2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6469" y="1973811"/>
            <a:ext cx="3196124" cy="1740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A7C0A7B-9DE1-A54E-9A19-A73DAD03C532}"/>
              </a:ext>
            </a:extLst>
          </p:cNvPr>
          <p:cNvSpPr txBox="1"/>
          <p:nvPr/>
        </p:nvSpPr>
        <p:spPr>
          <a:xfrm>
            <a:off x="9023745" y="2609125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Using SSD_1306 library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5A9FF2C-7C47-8247-939C-F8B3FD51A9DA}"/>
              </a:ext>
            </a:extLst>
          </p:cNvPr>
          <p:cNvSpPr/>
          <p:nvPr/>
        </p:nvSpPr>
        <p:spPr>
          <a:xfrm>
            <a:off x="8562809" y="5785505"/>
            <a:ext cx="3417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712F3D"/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Now we can draw any bmp images</a:t>
            </a:r>
          </a:p>
        </p:txBody>
      </p:sp>
    </p:spTree>
    <p:extLst>
      <p:ext uri="{BB962C8B-B14F-4D97-AF65-F5344CB8AC3E}">
        <p14:creationId xmlns:p14="http://schemas.microsoft.com/office/powerpoint/2010/main" val="29439378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2129</TotalTime>
  <Words>869</Words>
  <Application>Microsoft Office PowerPoint</Application>
  <PresentationFormat>와이드스크린</PresentationFormat>
  <Paragraphs>226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Calibri Light</vt:lpstr>
      <vt:lpstr>Bookman Old Style</vt:lpstr>
      <vt:lpstr>Book Antiqua</vt:lpstr>
      <vt:lpstr>Wingdings</vt:lpstr>
      <vt:lpstr>배달의민족 도현</vt:lpstr>
      <vt:lpstr>나눔고딕코딩</vt:lpstr>
      <vt:lpstr>Calibri</vt:lpstr>
      <vt:lpstr>Arial</vt:lpstr>
      <vt:lpstr>맑은 고딕</vt:lpstr>
      <vt:lpstr>KoreanJMDBR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주완 김</cp:lastModifiedBy>
  <cp:revision>183</cp:revision>
  <dcterms:created xsi:type="dcterms:W3CDTF">2018-11-03T05:03:36Z</dcterms:created>
  <dcterms:modified xsi:type="dcterms:W3CDTF">2019-06-04T08:55:20Z</dcterms:modified>
</cp:coreProperties>
</file>